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256" r:id="rId2"/>
    <p:sldId id="352" r:id="rId3"/>
    <p:sldId id="353" r:id="rId4"/>
    <p:sldId id="350" r:id="rId5"/>
    <p:sldId id="394" r:id="rId6"/>
    <p:sldId id="395" r:id="rId7"/>
    <p:sldId id="291" r:id="rId8"/>
    <p:sldId id="1854" r:id="rId9"/>
    <p:sldId id="1855" r:id="rId10"/>
    <p:sldId id="1856" r:id="rId11"/>
    <p:sldId id="275" r:id="rId12"/>
    <p:sldId id="261" r:id="rId13"/>
    <p:sldId id="297" r:id="rId14"/>
    <p:sldId id="398" r:id="rId15"/>
    <p:sldId id="396" r:id="rId16"/>
    <p:sldId id="397" r:id="rId17"/>
    <p:sldId id="402" r:id="rId18"/>
    <p:sldId id="401" r:id="rId19"/>
    <p:sldId id="405" r:id="rId20"/>
    <p:sldId id="270" r:id="rId21"/>
    <p:sldId id="312" r:id="rId22"/>
    <p:sldId id="298" r:id="rId23"/>
    <p:sldId id="300" r:id="rId24"/>
    <p:sldId id="1859" r:id="rId25"/>
    <p:sldId id="318" r:id="rId26"/>
    <p:sldId id="399" r:id="rId27"/>
    <p:sldId id="319" r:id="rId28"/>
    <p:sldId id="323" r:id="rId29"/>
    <p:sldId id="324" r:id="rId30"/>
    <p:sldId id="325" r:id="rId31"/>
    <p:sldId id="327" r:id="rId32"/>
    <p:sldId id="328" r:id="rId33"/>
    <p:sldId id="329" r:id="rId34"/>
    <p:sldId id="330" r:id="rId35"/>
    <p:sldId id="331" r:id="rId36"/>
    <p:sldId id="332" r:id="rId37"/>
    <p:sldId id="272" r:id="rId38"/>
    <p:sldId id="400" r:id="rId39"/>
    <p:sldId id="321" r:id="rId40"/>
    <p:sldId id="345" r:id="rId41"/>
    <p:sldId id="346" r:id="rId42"/>
    <p:sldId id="347" r:id="rId43"/>
    <p:sldId id="293" r:id="rId44"/>
    <p:sldId id="311" r:id="rId45"/>
    <p:sldId id="404" r:id="rId46"/>
    <p:sldId id="1857" r:id="rId47"/>
    <p:sldId id="1858" r:id="rId48"/>
    <p:sldId id="304" r:id="rId49"/>
    <p:sldId id="305" r:id="rId50"/>
    <p:sldId id="351" r:id="rId51"/>
    <p:sldId id="295" r:id="rId52"/>
    <p:sldId id="296" r:id="rId53"/>
    <p:sldId id="307" r:id="rId54"/>
    <p:sldId id="308" r:id="rId55"/>
    <p:sldId id="301" r:id="rId56"/>
    <p:sldId id="315" r:id="rId57"/>
    <p:sldId id="302" r:id="rId58"/>
    <p:sldId id="306" r:id="rId59"/>
    <p:sldId id="303" r:id="rId60"/>
    <p:sldId id="310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120"/>
    <p:restoredTop sz="83622"/>
  </p:normalViewPr>
  <p:slideViewPr>
    <p:cSldViewPr snapToGrid="0" snapToObjects="1" showGuides="1">
      <p:cViewPr varScale="1">
        <p:scale>
          <a:sx n="91" d="100"/>
          <a:sy n="91" d="100"/>
        </p:scale>
        <p:origin x="208" y="560"/>
      </p:cViewPr>
      <p:guideLst>
        <p:guide orient="horz" pos="2112"/>
        <p:guide pos="3840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jpeg>
</file>

<file path=ppt/media/image18.jpeg>
</file>

<file path=ppt/media/image19.png>
</file>

<file path=ppt/media/image2.jpeg>
</file>

<file path=ppt/media/image20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570B0E-D35D-9042-B474-1932228F602D}" type="datetimeFigureOut">
              <a:rPr lang="en-US" smtClean="0"/>
              <a:t>1/9/24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CE3BE-21B5-EB45-9686-F8DD82FD2C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8129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2FF55F63-C757-C840-BD2F-7A18EB7A1E3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615D342E-E06F-C346-8FB1-161BD4119DA1}" type="slidenum">
              <a:rPr kumimoji="0" lang="en-US" altLang="en-US" sz="1300"/>
              <a:pPr>
                <a:spcBef>
                  <a:spcPct val="0"/>
                </a:spcBef>
              </a:pPr>
              <a:t>28</a:t>
            </a:fld>
            <a:endParaRPr kumimoji="0" lang="en-US" altLang="en-US" sz="130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E2C1B9B7-5C8F-D941-A0BF-D39B390AA3D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DFB10C57-9FCA-2344-86BD-548F084CDE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4346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22DD9196-7C63-994E-8632-BA543333515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B069D51-2639-BD4A-90A0-14DD301BC1CB}" type="slidenum">
              <a:rPr kumimoji="0" lang="en-US" altLang="en-US" sz="1300"/>
              <a:pPr>
                <a:spcBef>
                  <a:spcPct val="0"/>
                </a:spcBef>
              </a:pPr>
              <a:t>29</a:t>
            </a:fld>
            <a:endParaRPr kumimoji="0" lang="en-US" altLang="en-US" sz="1300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D7DE5D56-D90B-C448-B6EB-62B807EF6F1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4CF0904A-04F6-964A-9CA2-A511B0E94B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62780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6808F93E-0C6B-A243-BE76-7A76CE89726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2BB3E0C-36BD-6F4A-97FE-A1A29A20FE82}" type="slidenum">
              <a:rPr kumimoji="0" lang="en-US" altLang="en-US" sz="1300"/>
              <a:pPr>
                <a:spcBef>
                  <a:spcPct val="0"/>
                </a:spcBef>
              </a:pPr>
              <a:t>30</a:t>
            </a:fld>
            <a:endParaRPr kumimoji="0" lang="en-US" altLang="en-US" sz="130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49E6C561-CBDE-CF4A-A7B7-FED1CB1164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1AFC1CF2-DF88-BB4B-90B9-A178A4498B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18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3158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35219B93-F3B7-094C-A37B-8CE266ACB0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68EF4BB-CB70-E84F-BBE7-48B66C0A9BF8}" type="slidenum">
              <a:rPr kumimoji="0" lang="en-US" altLang="en-US" sz="1300"/>
              <a:pPr>
                <a:spcBef>
                  <a:spcPct val="0"/>
                </a:spcBef>
              </a:pPr>
              <a:t>31</a:t>
            </a:fld>
            <a:endParaRPr kumimoji="0" lang="en-US" altLang="en-US" sz="1300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F40A7B32-C0FA-6241-8BD2-CE633C535C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F0B55AB4-7337-6F4E-A190-356A57C1DF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13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C24B1828-EE7B-1F41-82C4-A4DA93006A4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3FF87C8-4C95-274D-AA7C-C1A10938B26B}" type="slidenum">
              <a:rPr kumimoji="0" lang="en-US" altLang="en-US" sz="1300"/>
              <a:pPr>
                <a:spcBef>
                  <a:spcPct val="0"/>
                </a:spcBef>
              </a:pPr>
              <a:t>32</a:t>
            </a:fld>
            <a:endParaRPr kumimoji="0" lang="en-US" altLang="en-US" sz="13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FD7BDB26-7403-FD47-B6ED-61C9C99829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BC41B0CC-19CF-0C42-AD8F-B824C10328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34527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>
            <a:extLst>
              <a:ext uri="{FF2B5EF4-FFF2-40B4-BE49-F238E27FC236}">
                <a16:creationId xmlns:a16="http://schemas.microsoft.com/office/drawing/2014/main" id="{A76A0424-1018-D341-AD8E-ECCBA054BF4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7E26851-93F0-0E40-A8E1-B20F8E0F552F}" type="slidenum">
              <a:rPr kumimoji="0" lang="en-US" altLang="en-US" sz="1300"/>
              <a:pPr>
                <a:spcBef>
                  <a:spcPct val="0"/>
                </a:spcBef>
              </a:pPr>
              <a:t>33</a:t>
            </a:fld>
            <a:endParaRPr kumimoji="0" lang="en-US" altLang="en-US" sz="1300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84F56BE6-F560-D148-BFF6-1C2DDE2D0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ECC7C3B3-D20A-3441-9DEF-EE8E71CCA7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1083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54EBA321-0575-9147-9F1C-2ABC36C5950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56F9A47-80AD-F849-8C00-53C6D0D5AD06}" type="slidenum">
              <a:rPr kumimoji="0" lang="en-US" altLang="en-US" sz="1300"/>
              <a:pPr>
                <a:spcBef>
                  <a:spcPct val="0"/>
                </a:spcBef>
              </a:pPr>
              <a:t>34</a:t>
            </a:fld>
            <a:endParaRPr kumimoji="0" lang="en-US" altLang="en-US" sz="1300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2FACC24A-15C1-0043-9757-EDE096B22E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C8691354-1D29-8C4D-8E9A-8B3F9F0276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6816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id="{585DDF99-C02F-5A42-8578-0E00A08A4D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802B795-E08F-6F4F-AE2A-CB8CAC36D54D}" type="slidenum">
              <a:rPr kumimoji="0" lang="en-US" altLang="en-US" sz="1300"/>
              <a:pPr>
                <a:spcBef>
                  <a:spcPct val="0"/>
                </a:spcBef>
              </a:pPr>
              <a:t>35</a:t>
            </a:fld>
            <a:endParaRPr kumimoji="0" lang="en-US" altLang="en-US" sz="1300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D4E14D7C-0B63-6245-A00B-A4447799E48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3A4A445E-0C59-064E-84C3-A0364089EC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1103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id="{FEE0C962-FC2E-6548-9041-8915943186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511B8E5-2D52-B142-8ADC-B5D8E946AAE5}" type="slidenum">
              <a:rPr kumimoji="0" lang="en-US" altLang="en-US" sz="1300"/>
              <a:pPr>
                <a:spcBef>
                  <a:spcPct val="0"/>
                </a:spcBef>
              </a:pPr>
              <a:t>36</a:t>
            </a:fld>
            <a:endParaRPr kumimoji="0" lang="en-US" altLang="en-US" sz="1300"/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3ABB514D-E836-6045-BEC9-B31817BDDFE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1D488D77-74E0-0C47-ADE0-DF3666E890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672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:a16="http://schemas.microsoft.com/office/drawing/2014/main" id="{CE47A61A-A12B-C04C-895E-3A0224C0D5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7AB9E5D-9CA5-CA4A-B43D-922F8997DA8B}" type="slidenum">
              <a:rPr kumimoji="0" lang="en-US" altLang="en-US" sz="1300"/>
              <a:pPr>
                <a:spcBef>
                  <a:spcPct val="0"/>
                </a:spcBef>
              </a:pPr>
              <a:t>37</a:t>
            </a:fld>
            <a:endParaRPr kumimoji="0" lang="en-US" altLang="en-US" sz="1300"/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6A0BE47E-44C5-2C48-9197-4470E700551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B1011AB8-D25C-EF48-90CC-027AABF157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191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A99D1-313B-447B-B1F7-051EC4AE5B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7068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067A3D2A-7C8D-8843-9E9F-29F0A3CC52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DC5750F6-7415-454D-BCBF-150983D291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378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067A3D2A-7C8D-8843-9E9F-29F0A3CC52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DC5750F6-7415-454D-BCBF-150983D291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3917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067A3D2A-7C8D-8843-9E9F-29F0A3CC52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DC5750F6-7415-454D-BCBF-150983D291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latin typeface="Times New Roman" panose="02020603050405020304" pitchFamily="18" charset="0"/>
              </a:rPr>
              <a:t>Semantic role labeling</a:t>
            </a:r>
          </a:p>
        </p:txBody>
      </p:sp>
    </p:spTree>
    <p:extLst>
      <p:ext uri="{BB962C8B-B14F-4D97-AF65-F5344CB8AC3E}">
        <p14:creationId xmlns:p14="http://schemas.microsoft.com/office/powerpoint/2010/main" val="36515032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067A3D2A-7C8D-8843-9E9F-29F0A3CC52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DC5750F6-7415-454D-BCBF-150983D291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31058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2917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0509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2896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1541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23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872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532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984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025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27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734E5178-8BBD-AB43-8996-67286ACFD32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CC5A4893-906D-CC4A-AAEF-DCFE44122A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9498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F7FF03C5-47E7-FD48-BDF9-75C5C9D6CA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52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F795C07-DAAE-0E47-8939-7B451D479C34}" type="slidenum">
              <a:rPr kumimoji="0" lang="en-US" altLang="en-US" sz="1300"/>
              <a:pPr>
                <a:spcBef>
                  <a:spcPct val="0"/>
                </a:spcBef>
              </a:pPr>
              <a:t>27</a:t>
            </a:fld>
            <a:endParaRPr kumimoji="0" lang="en-US" altLang="en-US" sz="1300"/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BF40503E-078D-4242-A6AA-0A60F1478FB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141E0C09-125B-964A-B89E-7244FCCD79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368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16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28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07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464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679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226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399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32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55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59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16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B7EDA-036F-1F44-82C7-B40FE6229DF3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9F1030C-2645-DE49-8479-B1A17A24568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106615" cy="650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F9C0A7-DE30-CD44-878D-F92BAFC4B767}"/>
              </a:ext>
            </a:extLst>
          </p:cNvPr>
          <p:cNvSpPr txBox="1"/>
          <p:nvPr userDrawn="1"/>
        </p:nvSpPr>
        <p:spPr>
          <a:xfrm>
            <a:off x="11922369" y="8206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15" name="Picture 4">
            <a:extLst>
              <a:ext uri="{FF2B5EF4-FFF2-40B4-BE49-F238E27FC236}">
                <a16:creationId xmlns:a16="http://schemas.microsoft.com/office/drawing/2014/main" id="{B6F03644-DA64-5043-8688-BF67480120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6646" y="1"/>
            <a:ext cx="1805354" cy="80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5976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npeng.net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violetpeng.github.io/.html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Puhs2LuO3Zc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vnpeng.net/cs188_fall22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G_v5B_gYceM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chat.openai.com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com/url?q=https://ucla.zoom.us/j/98868314788?pwd%3DSDcxLy92aUk2NlNUd2tkSHpXQTZRUT09&amp;sa=D&amp;source=calendar&amp;usd=2&amp;usg=AOvVaw02d0vqyO9vI8TTR6dPelzK" TargetMode="External"/><Relationship Id="rId3" Type="http://schemas.openxmlformats.org/officeDocument/2006/relationships/hyperlink" Target="https://ucla.zoom.us/my/pluslab" TargetMode="External"/><Relationship Id="rId7" Type="http://schemas.openxmlformats.org/officeDocument/2006/relationships/hyperlink" Target="https://ucla.zoom.us/my/tanmayparekh" TargetMode="External"/><Relationship Id="rId2" Type="http://schemas.openxmlformats.org/officeDocument/2006/relationships/hyperlink" Target="mailto:violetpeng@cs.ucla.ed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wadhawan7@g.ucla.edu" TargetMode="External"/><Relationship Id="rId5" Type="http://schemas.openxmlformats.org/officeDocument/2006/relationships/hyperlink" Target="https://ucla.zoom.us/j/9465888869" TargetMode="External"/><Relationship Id="rId4" Type="http://schemas.openxmlformats.org/officeDocument/2006/relationships/hyperlink" Target="mailto:cchance@cs.ucla.edu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piazza.com/ucla/winter2024/cs162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~jurafsky/slp3/" TargetMode="External"/><Relationship Id="rId2" Type="http://schemas.openxmlformats.org/officeDocument/2006/relationships/hyperlink" Target="https://vnpeng.net/cs188_fall22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lp.stanford.edu/fsnlp/" TargetMode="Externa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37062"/>
            <a:ext cx="9144000" cy="1467504"/>
          </a:xfrm>
        </p:spPr>
        <p:txBody>
          <a:bodyPr>
            <a:normAutofit/>
          </a:bodyPr>
          <a:lstStyle/>
          <a:p>
            <a:r>
              <a:rPr lang="en-US" dirty="0"/>
              <a:t>Introduction to NLP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46264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/>
              <a:t>CS 162: Natural Language Processing</a:t>
            </a:r>
          </a:p>
          <a:p>
            <a:r>
              <a:rPr lang="en-US" dirty="0"/>
              <a:t>Nanyun (Violet) Peng</a:t>
            </a:r>
          </a:p>
          <a:p>
            <a:r>
              <a:rPr lang="en-US" dirty="0"/>
              <a:t>Course website: </a:t>
            </a:r>
            <a:r>
              <a:rPr lang="en-US" dirty="0">
                <a:hlinkClick r:id="rId3"/>
              </a:rPr>
              <a:t>https://vnpeng.net/</a:t>
            </a:r>
            <a:r>
              <a:rPr lang="en-US" dirty="0">
                <a:hlinkClick r:id="rId4"/>
              </a:rPr>
              <a:t>cs162_win24.html</a:t>
            </a:r>
            <a:endParaRPr lang="en-US" dirty="0"/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67D4E0D1-437A-D54B-8016-8E73C68720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51963" y="4600028"/>
            <a:ext cx="2417671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2400" dirty="0">
                <a:solidFill>
                  <a:schemeClr val="accent4"/>
                </a:solidFill>
              </a:rPr>
              <a:t>syllabus, 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2400" dirty="0">
                <a:solidFill>
                  <a:schemeClr val="accent4"/>
                </a:solidFill>
              </a:rPr>
              <a:t>announcements,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2400" dirty="0">
                <a:solidFill>
                  <a:schemeClr val="accent4"/>
                </a:solidFill>
              </a:rPr>
              <a:t>slides, 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2400" dirty="0" err="1">
                <a:solidFill>
                  <a:schemeClr val="accent4"/>
                </a:solidFill>
              </a:rPr>
              <a:t>homeworks</a:t>
            </a:r>
            <a:endParaRPr lang="en-US" altLang="en-US" sz="2400" dirty="0">
              <a:solidFill>
                <a:schemeClr val="accent4"/>
              </a:solidFill>
            </a:endParaRPr>
          </a:p>
        </p:txBody>
      </p:sp>
      <p:sp>
        <p:nvSpPr>
          <p:cNvPr id="6" name="Line 6">
            <a:extLst>
              <a:ext uri="{FF2B5EF4-FFF2-40B4-BE49-F238E27FC236}">
                <a16:creationId xmlns:a16="http://schemas.microsoft.com/office/drawing/2014/main" id="{0A4FE754-7BC0-F140-83A8-74F5C33C5CA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839200" y="4663526"/>
            <a:ext cx="512763" cy="650876"/>
          </a:xfrm>
          <a:prstGeom prst="line">
            <a:avLst/>
          </a:prstGeom>
          <a:noFill/>
          <a:ln w="28575">
            <a:solidFill>
              <a:schemeClr val="accent4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DF48AF1C-F977-9A47-A398-AAE22663BA7C}"/>
              </a:ext>
            </a:extLst>
          </p:cNvPr>
          <p:cNvSpPr txBox="1">
            <a:spLocks/>
          </p:cNvSpPr>
          <p:nvPr/>
        </p:nvSpPr>
        <p:spPr>
          <a:xfrm>
            <a:off x="4038600" y="6368225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1702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837696" y="5130078"/>
            <a:ext cx="3983182" cy="1288495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73253" tIns="36626" rIns="73253" bIns="36626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Input Text (with or without Preprocessing through NLP pipeline)</a:t>
            </a:r>
          </a:p>
        </p:txBody>
      </p:sp>
      <p:sp>
        <p:nvSpPr>
          <p:cNvPr id="5" name="Rectangle 4"/>
          <p:cNvSpPr/>
          <p:nvPr/>
        </p:nvSpPr>
        <p:spPr>
          <a:xfrm>
            <a:off x="5560919" y="2710930"/>
            <a:ext cx="1982086" cy="918558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73253" tIns="36626" rIns="73253" bIns="36626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Relation Extraction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5837696" y="1678244"/>
            <a:ext cx="3983182" cy="726095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73253" tIns="36626" rIns="73253" bIns="36626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Coreference Resolution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5837696" y="4084523"/>
            <a:ext cx="3983182" cy="726089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73253" tIns="36626" rIns="73253" bIns="36626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Named Entity Recognition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5837696" y="612744"/>
            <a:ext cx="3983182" cy="726095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73253" tIns="36626" rIns="73253" bIns="36626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Entity Linking</a:t>
            </a:r>
          </a:p>
        </p:txBody>
      </p:sp>
      <p:cxnSp>
        <p:nvCxnSpPr>
          <p:cNvPr id="11" name="Straight Arrow Connector 10"/>
          <p:cNvCxnSpPr>
            <a:stCxn id="4" idx="0"/>
            <a:endCxn id="8" idx="2"/>
          </p:cNvCxnSpPr>
          <p:nvPr/>
        </p:nvCxnSpPr>
        <p:spPr>
          <a:xfrm flipV="1">
            <a:off x="7829287" y="4810611"/>
            <a:ext cx="0" cy="319466"/>
          </a:xfrm>
          <a:prstGeom prst="straightConnector1">
            <a:avLst/>
          </a:prstGeom>
          <a:ln w="38100" cmpd="sng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0"/>
            <a:endCxn id="5" idx="2"/>
          </p:cNvCxnSpPr>
          <p:nvPr/>
        </p:nvCxnSpPr>
        <p:spPr>
          <a:xfrm flipH="1" flipV="1">
            <a:off x="6551963" y="3629488"/>
            <a:ext cx="1277325" cy="455034"/>
          </a:xfrm>
          <a:prstGeom prst="straightConnector1">
            <a:avLst/>
          </a:prstGeom>
          <a:ln w="38100" cmpd="sng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0"/>
            <a:endCxn id="6" idx="2"/>
          </p:cNvCxnSpPr>
          <p:nvPr/>
        </p:nvCxnSpPr>
        <p:spPr>
          <a:xfrm flipV="1">
            <a:off x="7829287" y="2404338"/>
            <a:ext cx="0" cy="1680184"/>
          </a:xfrm>
          <a:prstGeom prst="straightConnector1">
            <a:avLst/>
          </a:prstGeom>
          <a:ln w="38100" cmpd="sng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0"/>
            <a:endCxn id="9" idx="2"/>
          </p:cNvCxnSpPr>
          <p:nvPr/>
        </p:nvCxnSpPr>
        <p:spPr>
          <a:xfrm flipV="1">
            <a:off x="7829287" y="1338839"/>
            <a:ext cx="0" cy="339405"/>
          </a:xfrm>
          <a:prstGeom prst="straightConnector1">
            <a:avLst/>
          </a:prstGeom>
          <a:ln w="38100" cmpd="sng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8191703" y="2710930"/>
            <a:ext cx="1791662" cy="918558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73253" tIns="36626" rIns="73253" bIns="36626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Event Extraction</a:t>
            </a:r>
          </a:p>
        </p:txBody>
      </p:sp>
      <p:cxnSp>
        <p:nvCxnSpPr>
          <p:cNvPr id="19" name="Straight Arrow Connector 18"/>
          <p:cNvCxnSpPr>
            <a:stCxn id="8" idx="0"/>
            <a:endCxn id="18" idx="2"/>
          </p:cNvCxnSpPr>
          <p:nvPr/>
        </p:nvCxnSpPr>
        <p:spPr>
          <a:xfrm flipV="1">
            <a:off x="7829288" y="3629488"/>
            <a:ext cx="1258247" cy="455034"/>
          </a:xfrm>
          <a:prstGeom prst="straightConnector1">
            <a:avLst/>
          </a:prstGeom>
          <a:ln w="38100" cmpd="sng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Multidocument 20"/>
          <p:cNvSpPr/>
          <p:nvPr/>
        </p:nvSpPr>
        <p:spPr>
          <a:xfrm>
            <a:off x="10345780" y="2529178"/>
            <a:ext cx="1635606" cy="1555344"/>
          </a:xfrm>
          <a:prstGeom prst="flowChartMulti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IE Pipeline</a:t>
            </a:r>
          </a:p>
        </p:txBody>
      </p:sp>
      <p:sp>
        <p:nvSpPr>
          <p:cNvPr id="45" name="Slide Number Placeholder 4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6AE2C-6153-E049-95F5-80F0548C7BC8}" type="slidenum">
              <a:rPr lang="en-US" smtClean="0"/>
              <a:t>10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648BB9-4AED-DC4A-B58E-A9F8C31D16F0}"/>
              </a:ext>
            </a:extLst>
          </p:cNvPr>
          <p:cNvSpPr txBox="1"/>
          <p:nvPr/>
        </p:nvSpPr>
        <p:spPr>
          <a:xfrm>
            <a:off x="998373" y="5589659"/>
            <a:ext cx="45842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Bill gates founded Microsoft in a garage.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B42E8F-DABF-534D-916F-E31766E86BA8}"/>
              </a:ext>
            </a:extLst>
          </p:cNvPr>
          <p:cNvSpPr txBox="1"/>
          <p:nvPr/>
        </p:nvSpPr>
        <p:spPr>
          <a:xfrm>
            <a:off x="998373" y="4133025"/>
            <a:ext cx="48393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Bill gates </a:t>
            </a:r>
            <a:r>
              <a:rPr lang="en-US" sz="2000" b="1" i="1" cap="all" dirty="0">
                <a:solidFill>
                  <a:srgbClr val="333333"/>
                </a:solidFill>
                <a:effectLst/>
                <a:highlight>
                  <a:srgbClr val="FFFF00"/>
                </a:highlight>
                <a:latin typeface="Helvetica Neue" panose="02000503000000020004" pitchFamily="2" charset="0"/>
              </a:rPr>
              <a:t>PER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founded </a:t>
            </a:r>
            <a:r>
              <a:rPr lang="en-US" sz="2000" dirty="0">
                <a:highlight>
                  <a:srgbClr val="00FF00"/>
                </a:highlight>
              </a:rPr>
              <a:t>Microsoft </a:t>
            </a:r>
            <a:r>
              <a:rPr lang="en-US" sz="2000" b="1" i="1" cap="all" dirty="0">
                <a:solidFill>
                  <a:srgbClr val="333333"/>
                </a:solidFill>
                <a:effectLst/>
                <a:highlight>
                  <a:srgbClr val="00FF00"/>
                </a:highlight>
                <a:latin typeface="Helvetica Neue" panose="02000503000000020004" pitchFamily="2" charset="0"/>
              </a:rPr>
              <a:t>ORG</a:t>
            </a:r>
            <a:r>
              <a:rPr lang="en-US" sz="2000" b="0" i="0" dirty="0">
                <a:solidFill>
                  <a:srgbClr val="333333"/>
                </a:solidFill>
                <a:effectLst/>
                <a:highlight>
                  <a:srgbClr val="00FF00"/>
                </a:highlight>
                <a:latin typeface="Helvetica Neue" panose="02000503000000020004" pitchFamily="2" charset="0"/>
              </a:rPr>
              <a:t> 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in a </a:t>
            </a:r>
            <a:r>
              <a:rPr lang="en-US" sz="2000" dirty="0">
                <a:highlight>
                  <a:srgbClr val="00FFFF"/>
                </a:highlight>
              </a:rPr>
              <a:t>garage </a:t>
            </a:r>
            <a:r>
              <a:rPr lang="en-US" sz="2000" b="1" i="1" cap="all" dirty="0">
                <a:solidFill>
                  <a:srgbClr val="333333"/>
                </a:solidFill>
                <a:effectLst/>
                <a:highlight>
                  <a:srgbClr val="00FFFF"/>
                </a:highlight>
                <a:latin typeface="Helvetica Neue" panose="02000503000000020004" pitchFamily="2" charset="0"/>
              </a:rPr>
              <a:t>FAC</a:t>
            </a:r>
            <a:r>
              <a:rPr lang="en-US" sz="2000" b="0" i="0" dirty="0">
                <a:solidFill>
                  <a:srgbClr val="333333"/>
                </a:solidFill>
                <a:effectLst/>
                <a:highlight>
                  <a:srgbClr val="00FFFF"/>
                </a:highlight>
                <a:latin typeface="Helvetica Neue" panose="02000503000000020004" pitchFamily="2" charset="0"/>
              </a:rPr>
              <a:t> 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A3ACD8-58A6-2144-A39B-6B18D9E07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312" y="2801909"/>
            <a:ext cx="4216400" cy="736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EEE581-D34B-C44E-9C28-BDBE675F8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573" y="1666479"/>
            <a:ext cx="4706643" cy="73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75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is a pretty old topic!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746" y="1526476"/>
            <a:ext cx="7555726" cy="498073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0021" y="1905619"/>
            <a:ext cx="2473779" cy="16739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93724" y="4586655"/>
            <a:ext cx="2615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ACL founded : 1962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1EC60A-D543-AB40-A279-36985DE3D992}"/>
              </a:ext>
            </a:extLst>
          </p:cNvPr>
          <p:cNvSpPr/>
          <p:nvPr/>
        </p:nvSpPr>
        <p:spPr>
          <a:xfrm>
            <a:off x="6017622" y="4958970"/>
            <a:ext cx="914400" cy="2832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1900s</a:t>
            </a:r>
          </a:p>
        </p:txBody>
      </p:sp>
    </p:spTree>
    <p:extLst>
      <p:ext uri="{BB962C8B-B14F-4D97-AF65-F5344CB8AC3E}">
        <p14:creationId xmlns:p14="http://schemas.microsoft.com/office/powerpoint/2010/main" val="1732379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39264" y="2721114"/>
            <a:ext cx="3819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Launched 2006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9264" y="3513281"/>
            <a:ext cx="2508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App 2011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8339264" y="4282500"/>
            <a:ext cx="3819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/>
              <a:t>WordLens</a:t>
            </a:r>
            <a:r>
              <a:rPr lang="en-US" sz="4000" dirty="0"/>
              <a:t> 2015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292" y="342570"/>
            <a:ext cx="5068460" cy="23421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8E5C4D-BBAF-3F4A-878C-5D1C7E35B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15" y="2586719"/>
            <a:ext cx="7147933" cy="4017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006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translation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220" name="Picture 4" descr="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13" y="1689905"/>
            <a:ext cx="7522564" cy="446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440030" y="6167747"/>
            <a:ext cx="31777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Facebook translation, image credit: Meedan.org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16D0432F-FC2F-5F45-939F-C429077DB647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26B250-F7DD-B946-87A4-46B95401DCBF}"/>
              </a:ext>
            </a:extLst>
          </p:cNvPr>
          <p:cNvSpPr txBox="1"/>
          <p:nvPr/>
        </p:nvSpPr>
        <p:spPr>
          <a:xfrm>
            <a:off x="8883447" y="3691397"/>
            <a:ext cx="2158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Launched 2011</a:t>
            </a:r>
          </a:p>
        </p:txBody>
      </p:sp>
    </p:spTree>
    <p:extLst>
      <p:ext uri="{BB962C8B-B14F-4D97-AF65-F5344CB8AC3E}">
        <p14:creationId xmlns:p14="http://schemas.microsoft.com/office/powerpoint/2010/main" val="895811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0359"/>
          </a:xfrm>
        </p:spPr>
        <p:txBody>
          <a:bodyPr/>
          <a:lstStyle/>
          <a:p>
            <a:r>
              <a:rPr lang="en-US" dirty="0"/>
              <a:t>Question answering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6979377" y="1338781"/>
            <a:ext cx="2507221" cy="5070559"/>
            <a:chOff x="5872068" y="1338780"/>
            <a:chExt cx="2507221" cy="5070559"/>
          </a:xfrm>
        </p:grpSpPr>
        <p:pic>
          <p:nvPicPr>
            <p:cNvPr id="7" name="Picture 4" descr="http://img.ifcdn.com/images/b4e26962d8ac6064987d7a1d94f13032f3aec10b0427ac71d330be2cde5e8073_1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06923" y="1338780"/>
              <a:ext cx="2472366" cy="47702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5872068" y="6132340"/>
              <a:ext cx="13080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credit: ifunny.com</a:t>
              </a: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74" y="1408671"/>
            <a:ext cx="5136153" cy="283711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382817" y="4293595"/>
            <a:ext cx="40168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solidFill>
                  <a:srgbClr val="660099"/>
                </a:solidFill>
                <a:latin typeface="arial" panose="020B0604020202020204" pitchFamily="34" charset="0"/>
                <a:hlinkClick r:id="rId4"/>
              </a:rPr>
              <a:t>'Watson' computer wins at 'Jeopardy' </a:t>
            </a: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14C08B-3962-394E-927D-8880B8FFAC1B}"/>
              </a:ext>
            </a:extLst>
          </p:cNvPr>
          <p:cNvSpPr txBox="1"/>
          <p:nvPr/>
        </p:nvSpPr>
        <p:spPr>
          <a:xfrm>
            <a:off x="1420670" y="4931979"/>
            <a:ext cx="3819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February 2011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473794-6B5F-BB46-9524-646A73E09AB8}"/>
              </a:ext>
            </a:extLst>
          </p:cNvPr>
          <p:cNvSpPr txBox="1"/>
          <p:nvPr/>
        </p:nvSpPr>
        <p:spPr>
          <a:xfrm>
            <a:off x="9566354" y="3262247"/>
            <a:ext cx="1916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October 2011</a:t>
            </a: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99A9D047-82EA-D74C-A079-FBCFD7376698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62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Sentiment/Opinion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256" y="1445791"/>
            <a:ext cx="8275083" cy="4820865"/>
          </a:xfrm>
          <a:prstGeom prst="rect">
            <a:avLst/>
          </a:prstGeom>
        </p:spPr>
      </p:pic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96A8D19D-C9BB-B745-93B3-13DFD948D2ED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D35379-3281-F44C-86CF-66E4E96D07A2}"/>
              </a:ext>
            </a:extLst>
          </p:cNvPr>
          <p:cNvSpPr txBox="1"/>
          <p:nvPr/>
        </p:nvSpPr>
        <p:spPr>
          <a:xfrm>
            <a:off x="8987619" y="3077053"/>
            <a:ext cx="1916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First research paper: 2002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5AB428-0BE0-FD4F-8A68-CD1BC738396C}"/>
              </a:ext>
            </a:extLst>
          </p:cNvPr>
          <p:cNvSpPr txBox="1"/>
          <p:nvPr/>
        </p:nvSpPr>
        <p:spPr>
          <a:xfrm>
            <a:off x="8987619" y="4386921"/>
            <a:ext cx="2239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TwitrRatr</a:t>
            </a:r>
            <a:r>
              <a:rPr lang="en-US" sz="2400" dirty="0"/>
              <a:t>: 2018</a:t>
            </a:r>
          </a:p>
        </p:txBody>
      </p:sp>
    </p:spTree>
    <p:extLst>
      <p:ext uri="{BB962C8B-B14F-4D97-AF65-F5344CB8AC3E}">
        <p14:creationId xmlns:p14="http://schemas.microsoft.com/office/powerpoint/2010/main" val="1121961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Classification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Other applications?</a:t>
            </a:r>
          </a:p>
        </p:txBody>
      </p:sp>
      <p:pic>
        <p:nvPicPr>
          <p:cNvPr id="14338" name="Picture 2" descr="http://images.bidnessetc.com/img/google-inc-updates-its-gmail-settings-improves-spam-detectio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357" y="1270861"/>
            <a:ext cx="3608173" cy="202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 descr="https://www.wired.com/images_blogs/gadgetlab/2013/05/gmail_desktopvie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0" y="3412103"/>
            <a:ext cx="8023653" cy="184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4" name="Picture 8" descr="https://wiredal.files.wordpress.com/2010/08/gmail_attachment.jpg?w=56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8450" y="1217776"/>
            <a:ext cx="3390900" cy="140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8A53C014-46F9-2C4A-BF96-5669C67B4D2A}"/>
              </a:ext>
            </a:extLst>
          </p:cNvPr>
          <p:cNvSpPr txBox="1">
            <a:spLocks/>
          </p:cNvSpPr>
          <p:nvPr/>
        </p:nvSpPr>
        <p:spPr>
          <a:xfrm>
            <a:off x="4191000" y="65087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266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Extraction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Unstructured text to database entries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034" y="2390042"/>
            <a:ext cx="8900076" cy="336301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79192" y="5887993"/>
            <a:ext cx="26325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Yoav</a:t>
            </a:r>
            <a:r>
              <a:rPr lang="en-US" sz="1200" dirty="0"/>
              <a:t> </a:t>
            </a:r>
            <a:r>
              <a:rPr lang="en-US" sz="1200" dirty="0" err="1"/>
              <a:t>Artzi</a:t>
            </a:r>
            <a:r>
              <a:rPr lang="en-US" sz="1200" dirty="0"/>
              <a:t>: </a:t>
            </a:r>
            <a:r>
              <a:rPr lang="en-US" altLang="zh-TW" sz="1200" dirty="0"/>
              <a:t>Natural language processing</a:t>
            </a:r>
            <a:endParaRPr lang="en-US" sz="1200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CDD2BAFB-490D-C445-860F-31F2029C0668}"/>
              </a:ext>
            </a:extLst>
          </p:cNvPr>
          <p:cNvSpPr txBox="1">
            <a:spLocks/>
          </p:cNvSpPr>
          <p:nvPr/>
        </p:nvSpPr>
        <p:spPr>
          <a:xfrm>
            <a:off x="4191000" y="65087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000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2650"/>
          </a:xfrm>
        </p:spPr>
        <p:txBody>
          <a:bodyPr>
            <a:normAutofit/>
          </a:bodyPr>
          <a:lstStyle/>
          <a:p>
            <a:r>
              <a:rPr lang="en-US" sz="3600" dirty="0"/>
              <a:t>Conversational Assistant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pPr marL="0" indent="0">
              <a:buNone/>
            </a:pPr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</p:txBody>
      </p:sp>
      <p:pic>
        <p:nvPicPr>
          <p:cNvPr id="16386" name="Picture 2" descr="http://cdn.geekwire.com/wp-content/uploads/2014/11/amazonecho-620x447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72"/>
          <a:stretch/>
        </p:blipFill>
        <p:spPr bwMode="auto">
          <a:xfrm>
            <a:off x="3624648" y="1217775"/>
            <a:ext cx="4984962" cy="498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0B9DEF85-A936-D44E-A573-9853D91DC830}"/>
              </a:ext>
            </a:extLst>
          </p:cNvPr>
          <p:cNvSpPr txBox="1">
            <a:spLocks/>
          </p:cNvSpPr>
          <p:nvPr/>
        </p:nvSpPr>
        <p:spPr>
          <a:xfrm>
            <a:off x="4191000" y="65087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658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A9370A-0A3E-5E3D-31E0-ECF94AD0F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Model Wrote A Sonnet For You!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D2FD36-B6F5-4C58-DEEF-813CDC4B05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16183"/>
            <a:ext cx="5181600" cy="42436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First Natural Language Processing Class</a:t>
            </a:r>
          </a:p>
          <a:p>
            <a:pPr marL="0" indent="0" algn="ctr"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                        -- By Zest</a:t>
            </a:r>
          </a:p>
          <a:p>
            <a:pPr marL="0" indent="0" algn="ctr">
              <a:buNone/>
            </a:pPr>
            <a:endParaRPr lang="en-US" sz="1800" dirty="0"/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English was the language that machines have learned </a:t>
            </a: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about the class the students learned and earned </a:t>
            </a: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listen all the time and get the focus feel </a:t>
            </a: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today together deep in thought and real </a:t>
            </a:r>
          </a:p>
          <a:p>
            <a:pPr marL="0" indent="0" algn="ctr">
              <a:buNone/>
            </a:pP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Professor sitting near the front of room </a:t>
            </a: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students listen as the teacher would assume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6C1348A-7746-CC97-4FF1-EB4FEACBB0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16183"/>
            <a:ext cx="5181600" cy="42436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face with smile is jumping up between </a:t>
            </a: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eyes are staring into my computer screen</a:t>
            </a:r>
          </a:p>
          <a:p>
            <a:pPr marL="0" indent="0" algn="ctr">
              <a:buNone/>
            </a:pP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Relax in bed and do the college homework</a:t>
            </a: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Linguistic methods used in our work </a:t>
            </a: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spend a second time for several hours </a:t>
            </a: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have been in school experience both are ours </a:t>
            </a:r>
          </a:p>
          <a:p>
            <a:pPr marL="0" indent="0" algn="ctr">
              <a:buNone/>
            </a:pP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warm recall during our college year </a:t>
            </a:r>
          </a:p>
          <a:p>
            <a:pPr marL="0" indent="0" algn="ctr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job that lead me to a found career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5B9E97-FC29-FFC6-CCF1-B25E61B625BC}"/>
              </a:ext>
            </a:extLst>
          </p:cNvPr>
          <p:cNvSpPr txBox="1"/>
          <p:nvPr/>
        </p:nvSpPr>
        <p:spPr>
          <a:xfrm>
            <a:off x="8020697" y="1480266"/>
            <a:ext cx="319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mic Sans MS" panose="030F0902030302020204" pitchFamily="66" charset="0"/>
              </a:rPr>
              <a:t>Tian and Peng, NAACL 2022</a:t>
            </a:r>
          </a:p>
        </p:txBody>
      </p:sp>
    </p:spTree>
    <p:extLst>
      <p:ext uri="{BB962C8B-B14F-4D97-AF65-F5344CB8AC3E}">
        <p14:creationId xmlns:p14="http://schemas.microsoft.com/office/powerpoint/2010/main" val="517372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0661" y="1911927"/>
            <a:ext cx="9785266" cy="4444424"/>
          </a:xfrm>
        </p:spPr>
        <p:txBody>
          <a:bodyPr>
            <a:normAutofit/>
          </a:bodyPr>
          <a:lstStyle/>
          <a:p>
            <a:r>
              <a:rPr lang="en-US" sz="2600" dirty="0"/>
              <a:t>Waiting list: please check the </a:t>
            </a:r>
            <a:r>
              <a:rPr lang="en-US" sz="2600" dirty="0">
                <a:hlinkClick r:id="rId3"/>
              </a:rPr>
              <a:t>syllabus</a:t>
            </a:r>
            <a:r>
              <a:rPr lang="en-US" sz="2600" dirty="0"/>
              <a:t> before taking this course. </a:t>
            </a:r>
          </a:p>
          <a:p>
            <a:endParaRPr lang="en-US" sz="2600" dirty="0"/>
          </a:p>
          <a:p>
            <a:r>
              <a:rPr lang="en-US" sz="2600" dirty="0"/>
              <a:t>I’m </a:t>
            </a:r>
            <a:r>
              <a:rPr lang="en-US" altLang="zh-TW" sz="2600" dirty="0"/>
              <a:t>unlikely to</a:t>
            </a:r>
            <a:r>
              <a:rPr lang="zh-TW" altLang="en-US" sz="2600" dirty="0"/>
              <a:t> </a:t>
            </a:r>
            <a:r>
              <a:rPr lang="en-US" sz="2600" dirty="0"/>
              <a:t>be able to provide PTEs unless some students drop the class.</a:t>
            </a:r>
          </a:p>
          <a:p>
            <a:pPr lvl="1"/>
            <a:r>
              <a:rPr lang="en-US" altLang="zh-TW" sz="2200" dirty="0"/>
              <a:t>I</a:t>
            </a:r>
            <a:r>
              <a:rPr lang="zh-TW" altLang="en-US" sz="2200" dirty="0"/>
              <a:t> </a:t>
            </a:r>
            <a:r>
              <a:rPr lang="en-US" altLang="zh-TW" sz="2200" dirty="0"/>
              <a:t>may</a:t>
            </a:r>
            <a:r>
              <a:rPr lang="zh-TW" altLang="en-US" sz="2200" dirty="0"/>
              <a:t> </a:t>
            </a:r>
            <a:r>
              <a:rPr lang="en-US" altLang="zh-TW" sz="2200" dirty="0"/>
              <a:t>give</a:t>
            </a:r>
            <a:r>
              <a:rPr lang="zh-TW" altLang="en-US" sz="2200" dirty="0"/>
              <a:t> </a:t>
            </a:r>
            <a:r>
              <a:rPr lang="en-US" altLang="zh-TW" sz="2200" dirty="0"/>
              <a:t>out</a:t>
            </a:r>
            <a:r>
              <a:rPr lang="zh-TW" altLang="en-US" sz="2200" dirty="0"/>
              <a:t> </a:t>
            </a:r>
            <a:r>
              <a:rPr lang="en-US" altLang="zh-TW" sz="2200" dirty="0"/>
              <a:t>some</a:t>
            </a:r>
            <a:r>
              <a:rPr lang="zh-TW" altLang="en-US" sz="2200" dirty="0"/>
              <a:t> </a:t>
            </a:r>
            <a:r>
              <a:rPr lang="en-US" altLang="zh-TW" sz="2200" dirty="0"/>
              <a:t>PTEs</a:t>
            </a:r>
            <a:r>
              <a:rPr lang="zh-TW" altLang="en-US" sz="2200" dirty="0"/>
              <a:t> </a:t>
            </a:r>
            <a:r>
              <a:rPr lang="en-US" altLang="zh-TW" sz="2200" dirty="0"/>
              <a:t>at the</a:t>
            </a:r>
            <a:r>
              <a:rPr lang="zh-TW" altLang="en-US" sz="2200" dirty="0"/>
              <a:t> </a:t>
            </a:r>
            <a:r>
              <a:rPr lang="en-US" altLang="zh-TW" sz="2200" dirty="0"/>
              <a:t>end</a:t>
            </a:r>
            <a:r>
              <a:rPr lang="zh-TW" altLang="en-US" sz="2200" dirty="0"/>
              <a:t> </a:t>
            </a:r>
            <a:r>
              <a:rPr lang="en-US" altLang="zh-TW" sz="2200" dirty="0"/>
              <a:t>of</a:t>
            </a:r>
            <a:r>
              <a:rPr lang="zh-TW" altLang="en-US" sz="2200" dirty="0"/>
              <a:t> </a:t>
            </a:r>
            <a:r>
              <a:rPr lang="en-US" altLang="zh-TW" sz="2200" dirty="0"/>
              <a:t>the</a:t>
            </a:r>
            <a:r>
              <a:rPr lang="zh-TW" altLang="en-US" sz="2200" dirty="0"/>
              <a:t> </a:t>
            </a:r>
            <a:r>
              <a:rPr lang="en-US" altLang="zh-TW" sz="2200" dirty="0"/>
              <a:t>second</a:t>
            </a:r>
            <a:r>
              <a:rPr lang="zh-TW" altLang="en-US" sz="2200" dirty="0"/>
              <a:t> </a:t>
            </a:r>
            <a:r>
              <a:rPr lang="en-US" altLang="zh-TW" sz="2200" dirty="0"/>
              <a:t>week.</a:t>
            </a:r>
            <a:endParaRPr lang="en-US" sz="2200" dirty="0"/>
          </a:p>
          <a:p>
            <a:endParaRPr lang="en-US" sz="2600" dirty="0"/>
          </a:p>
          <a:p>
            <a:r>
              <a:rPr lang="en-US" sz="2600" dirty="0"/>
              <a:t>You can audit this course and participate in discussion</a:t>
            </a:r>
            <a:r>
              <a:rPr lang="en-US" altLang="zh-TW" sz="2600" dirty="0"/>
              <a:t>s</a:t>
            </a:r>
            <a:r>
              <a:rPr lang="en-US" sz="2600" dirty="0"/>
              <a:t> even if you’re not enrolled.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6F69C0-A292-D54F-9AC4-6FCE86243C28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5358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11305" y="2551938"/>
            <a:ext cx="91023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Where else have you seen NLP in your life, </a:t>
            </a:r>
          </a:p>
          <a:p>
            <a:pPr algn="ctr"/>
            <a:r>
              <a:rPr lang="en-US" sz="4000" dirty="0"/>
              <a:t>in the news, or elsewhere?</a:t>
            </a:r>
          </a:p>
        </p:txBody>
      </p:sp>
    </p:spTree>
    <p:extLst>
      <p:ext uri="{BB962C8B-B14F-4D97-AF65-F5344CB8AC3E}">
        <p14:creationId xmlns:p14="http://schemas.microsoft.com/office/powerpoint/2010/main" val="40225833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663B6-D602-1545-AD14-18BBDF170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Actually, NLP of the present (as of May 2019)!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E4E67F-B14A-C44C-876D-494093208FB8}"/>
              </a:ext>
            </a:extLst>
          </p:cNvPr>
          <p:cNvSpPr/>
          <p:nvPr/>
        </p:nvSpPr>
        <p:spPr>
          <a:xfrm>
            <a:off x="838200" y="1787707"/>
            <a:ext cx="8763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https://www.youtube.com/watch?v=G_v5B_gYceM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8031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694" y="-7744"/>
            <a:ext cx="10515600" cy="739434"/>
          </a:xfrm>
        </p:spPr>
        <p:txBody>
          <a:bodyPr>
            <a:normAutofit/>
          </a:bodyPr>
          <a:lstStyle/>
          <a:p>
            <a:r>
              <a:rPr lang="en-US" dirty="0"/>
              <a:t>NLP in action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97" y="1021976"/>
            <a:ext cx="5619801" cy="53127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5897" y="6334684"/>
            <a:ext cx="23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h/t Semantic Machines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2859" y="523250"/>
            <a:ext cx="4715435" cy="5944785"/>
          </a:xfrm>
          <a:prstGeom prst="rect">
            <a:avLst/>
          </a:prstGeom>
        </p:spPr>
      </p:pic>
      <p:grpSp>
        <p:nvGrpSpPr>
          <p:cNvPr id="43" name="Group 42"/>
          <p:cNvGrpSpPr/>
          <p:nvPr/>
        </p:nvGrpSpPr>
        <p:grpSpPr>
          <a:xfrm>
            <a:off x="3563471" y="2022122"/>
            <a:ext cx="3213847" cy="571211"/>
            <a:chOff x="3563471" y="2022122"/>
            <a:chExt cx="3213847" cy="571211"/>
          </a:xfrm>
        </p:grpSpPr>
        <p:sp>
          <p:nvSpPr>
            <p:cNvPr id="16" name="Rectangle 15"/>
            <p:cNvSpPr/>
            <p:nvPr/>
          </p:nvSpPr>
          <p:spPr>
            <a:xfrm>
              <a:off x="3563471" y="2022122"/>
              <a:ext cx="1810871" cy="5712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Summarization</a:t>
              </a:r>
            </a:p>
          </p:txBody>
        </p:sp>
        <p:cxnSp>
          <p:nvCxnSpPr>
            <p:cNvPr id="18" name="Straight Arrow Connector 17"/>
            <p:cNvCxnSpPr>
              <a:stCxn id="16" idx="3"/>
            </p:cNvCxnSpPr>
            <p:nvPr/>
          </p:nvCxnSpPr>
          <p:spPr>
            <a:xfrm>
              <a:off x="5374342" y="2307728"/>
              <a:ext cx="1402976" cy="8584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/>
          <p:cNvGrpSpPr/>
          <p:nvPr/>
        </p:nvGrpSpPr>
        <p:grpSpPr>
          <a:xfrm>
            <a:off x="5593976" y="459972"/>
            <a:ext cx="2204224" cy="1247804"/>
            <a:chOff x="5593976" y="459972"/>
            <a:chExt cx="2204224" cy="1247804"/>
          </a:xfrm>
        </p:grpSpPr>
        <p:sp>
          <p:nvSpPr>
            <p:cNvPr id="22" name="Rectangle 21"/>
            <p:cNvSpPr/>
            <p:nvPr/>
          </p:nvSpPr>
          <p:spPr>
            <a:xfrm>
              <a:off x="6162115" y="459972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Ambiguity Resolution</a:t>
              </a: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5593976" y="964982"/>
              <a:ext cx="591723" cy="74279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9756949" y="820452"/>
            <a:ext cx="1636085" cy="1650514"/>
            <a:chOff x="9756949" y="820452"/>
            <a:chExt cx="1636085" cy="1650514"/>
          </a:xfrm>
        </p:grpSpPr>
        <p:sp>
          <p:nvSpPr>
            <p:cNvPr id="21" name="Rectangle 20"/>
            <p:cNvSpPr/>
            <p:nvPr/>
          </p:nvSpPr>
          <p:spPr>
            <a:xfrm>
              <a:off x="9756949" y="1750006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Grounding</a:t>
              </a:r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 flipH="1" flipV="1">
              <a:off x="10448365" y="820452"/>
              <a:ext cx="338417" cy="9071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3293434" y="3946890"/>
            <a:ext cx="2080908" cy="868428"/>
            <a:chOff x="3293434" y="3946890"/>
            <a:chExt cx="2080908" cy="868428"/>
          </a:xfrm>
        </p:grpSpPr>
        <p:sp>
          <p:nvSpPr>
            <p:cNvPr id="17" name="Rectangle 16"/>
            <p:cNvSpPr/>
            <p:nvPr/>
          </p:nvSpPr>
          <p:spPr>
            <a:xfrm>
              <a:off x="3293434" y="3946890"/>
              <a:ext cx="2080908" cy="5837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Spelling correction</a:t>
              </a: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>
              <a:off x="3638824" y="4530684"/>
              <a:ext cx="695064" cy="28463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9630322" y="3429000"/>
            <a:ext cx="1636085" cy="1244001"/>
            <a:chOff x="9630322" y="3429000"/>
            <a:chExt cx="1636085" cy="1244001"/>
          </a:xfrm>
        </p:grpSpPr>
        <p:sp>
          <p:nvSpPr>
            <p:cNvPr id="33" name="Rectangle 32"/>
            <p:cNvSpPr/>
            <p:nvPr/>
          </p:nvSpPr>
          <p:spPr>
            <a:xfrm>
              <a:off x="9630322" y="3429000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Coreference</a:t>
              </a:r>
              <a:endParaRPr lang="en-US" dirty="0"/>
            </a:p>
            <a:p>
              <a:pPr algn="ctr"/>
              <a:r>
                <a:rPr lang="en-US" dirty="0"/>
                <a:t>Resolution</a:t>
              </a: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10293737" y="4152310"/>
              <a:ext cx="493045" cy="52069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5521139" y="1628365"/>
            <a:ext cx="3392096" cy="3508411"/>
            <a:chOff x="5521139" y="1628365"/>
            <a:chExt cx="3392096" cy="3508411"/>
          </a:xfrm>
        </p:grpSpPr>
        <p:sp>
          <p:nvSpPr>
            <p:cNvPr id="20" name="Rectangle 19"/>
            <p:cNvSpPr/>
            <p:nvPr/>
          </p:nvSpPr>
          <p:spPr>
            <a:xfrm>
              <a:off x="6291008" y="3809724"/>
              <a:ext cx="2622227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Named Entity Recognition</a:t>
              </a: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 flipH="1">
              <a:off x="5521139" y="4178229"/>
              <a:ext cx="776580" cy="95854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H="1" flipV="1">
              <a:off x="5521139" y="1628365"/>
              <a:ext cx="769870" cy="25566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7899014" y="897171"/>
            <a:ext cx="1636085" cy="2135800"/>
            <a:chOff x="10333219" y="349781"/>
            <a:chExt cx="1636085" cy="2135800"/>
          </a:xfrm>
        </p:grpSpPr>
        <p:sp>
          <p:nvSpPr>
            <p:cNvPr id="53" name="Rectangle 52"/>
            <p:cNvSpPr/>
            <p:nvPr/>
          </p:nvSpPr>
          <p:spPr>
            <a:xfrm>
              <a:off x="10333219" y="1764621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Generation</a:t>
              </a:r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 flipV="1">
              <a:off x="10786783" y="349781"/>
              <a:ext cx="877694" cy="13778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6332496" y="2223248"/>
            <a:ext cx="3070584" cy="720960"/>
            <a:chOff x="5967223" y="459972"/>
            <a:chExt cx="3070584" cy="720960"/>
          </a:xfrm>
        </p:grpSpPr>
        <p:sp>
          <p:nvSpPr>
            <p:cNvPr id="57" name="Rectangle 56"/>
            <p:cNvSpPr/>
            <p:nvPr/>
          </p:nvSpPr>
          <p:spPr>
            <a:xfrm>
              <a:off x="5967223" y="459972"/>
              <a:ext cx="1830978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Word </a:t>
              </a:r>
              <a:r>
                <a:rPr lang="en-US"/>
                <a:t>Sense Disambiguation</a:t>
              </a:r>
              <a:endParaRPr lang="en-US" dirty="0"/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>
              <a:off x="7758525" y="1040615"/>
              <a:ext cx="1279282" cy="459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63889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(humans) do these tasks?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4446494" cy="4351338"/>
          </a:xfrm>
        </p:spPr>
        <p:txBody>
          <a:bodyPr/>
          <a:lstStyle/>
          <a:p>
            <a:r>
              <a:rPr lang="en-US" dirty="0"/>
              <a:t>Spelling Correction</a:t>
            </a:r>
          </a:p>
          <a:p>
            <a:r>
              <a:rPr lang="en-US" dirty="0"/>
              <a:t>Named Entity Extraction</a:t>
            </a:r>
          </a:p>
          <a:p>
            <a:r>
              <a:rPr lang="en-US" dirty="0"/>
              <a:t>Question Answering</a:t>
            </a:r>
          </a:p>
          <a:p>
            <a:r>
              <a:rPr lang="en-US" dirty="0" err="1"/>
              <a:t>Coreference</a:t>
            </a:r>
            <a:r>
              <a:rPr lang="en-US" dirty="0"/>
              <a:t> Resolution</a:t>
            </a:r>
          </a:p>
          <a:p>
            <a:r>
              <a:rPr lang="en-US" dirty="0"/>
              <a:t>Grounding</a:t>
            </a:r>
          </a:p>
          <a:p>
            <a:r>
              <a:rPr lang="en-US" dirty="0"/>
              <a:t>Ambiguity Resolution</a:t>
            </a:r>
          </a:p>
          <a:p>
            <a:r>
              <a:rPr lang="en-US" dirty="0"/>
              <a:t>Summarization</a:t>
            </a:r>
          </a:p>
          <a:p>
            <a:r>
              <a:rPr lang="en-US" dirty="0"/>
              <a:t>….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82235" y="4001294"/>
            <a:ext cx="57830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Long story short, you know languages!</a:t>
            </a:r>
          </a:p>
        </p:txBody>
      </p:sp>
    </p:spTree>
    <p:extLst>
      <p:ext uri="{BB962C8B-B14F-4D97-AF65-F5344CB8AC3E}">
        <p14:creationId xmlns:p14="http://schemas.microsoft.com/office/powerpoint/2010/main" val="3329159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DF7B2-364C-6816-7C76-570E65819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ChatGPT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3DFCD-D7FF-FCD5-B355-B83AC876E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have a try! </a:t>
            </a:r>
            <a:r>
              <a:rPr lang="en-US" dirty="0">
                <a:hlinkClick r:id="rId2"/>
              </a:rPr>
              <a:t>https://chat.openai.com/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28686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Slide Number Placeholder 4">
            <a:extLst>
              <a:ext uri="{FF2B5EF4-FFF2-40B4-BE49-F238E27FC236}">
                <a16:creationId xmlns:a16="http://schemas.microsoft.com/office/drawing/2014/main" id="{EF6B2EF8-261E-1841-9580-2CE29157A64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35DBD4A-4C54-B14A-89E5-9123BE327DCF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11268" name="Rectangle 2">
            <a:extLst>
              <a:ext uri="{FF2B5EF4-FFF2-40B4-BE49-F238E27FC236}">
                <a16:creationId xmlns:a16="http://schemas.microsoft.com/office/drawing/2014/main" id="{FBB43CD3-01CF-CD44-85C9-FC0B254163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Goals of the course</a:t>
            </a:r>
          </a:p>
        </p:txBody>
      </p:sp>
      <p:sp>
        <p:nvSpPr>
          <p:cNvPr id="11269" name="Rectangle 3">
            <a:extLst>
              <a:ext uri="{FF2B5EF4-FFF2-40B4-BE49-F238E27FC236}">
                <a16:creationId xmlns:a16="http://schemas.microsoft.com/office/drawing/2014/main" id="{718D8505-4168-6A4C-9BDB-00AF36FB77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1" y="1752600"/>
            <a:ext cx="9964782" cy="4572000"/>
          </a:xfrm>
        </p:spPr>
        <p:txBody>
          <a:bodyPr>
            <a:normAutofit fontScale="92500" lnSpcReduction="10000"/>
          </a:bodyPr>
          <a:lstStyle/>
          <a:p>
            <a:pPr eaLnBrk="1" hangingPunct="1"/>
            <a:r>
              <a:rPr lang="en-US" altLang="en-US" dirty="0"/>
              <a:t>Introduce you to NLP problems &amp; solutions </a:t>
            </a:r>
          </a:p>
          <a:p>
            <a:r>
              <a:rPr lang="en-US" dirty="0"/>
              <a:t>Models, algorithms, and tools that are out there to solve language-related problems you want to tackle</a:t>
            </a:r>
          </a:p>
          <a:p>
            <a:r>
              <a:rPr lang="en-US" dirty="0"/>
              <a:t>How to design and evaluate your own task/model/algorithm/tool</a:t>
            </a:r>
          </a:p>
          <a:p>
            <a:pPr lvl="1"/>
            <a:r>
              <a:rPr lang="en-US" dirty="0"/>
              <a:t>Using data and statistics</a:t>
            </a:r>
          </a:p>
          <a:p>
            <a:pPr lvl="1"/>
            <a:r>
              <a:rPr lang="en-US" dirty="0"/>
              <a:t>Using your own creativity</a:t>
            </a:r>
          </a:p>
          <a:p>
            <a:pPr lvl="1"/>
            <a:r>
              <a:rPr lang="en-US" dirty="0"/>
              <a:t>Using the latest advances</a:t>
            </a:r>
            <a:endParaRPr lang="en-US" altLang="en-US" dirty="0"/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At the end you should:</a:t>
            </a:r>
          </a:p>
          <a:p>
            <a:pPr lvl="1" eaLnBrk="1" hangingPunct="1"/>
            <a:r>
              <a:rPr lang="en-US" altLang="en-US" dirty="0"/>
              <a:t>Agree that language is subtle &amp; interesting </a:t>
            </a:r>
            <a:endParaRPr lang="en-US" altLang="en-US" dirty="0">
              <a:sym typeface="Wingdings" pitchFamily="2" charset="2"/>
            </a:endParaRPr>
          </a:p>
          <a:p>
            <a:pPr lvl="1" eaLnBrk="1" hangingPunct="1"/>
            <a:r>
              <a:rPr lang="en-US" altLang="en-US" dirty="0">
                <a:sym typeface="Wingdings" pitchFamily="2" charset="2"/>
              </a:rPr>
              <a:t>Feel some ownership over the models/algorithms/tools</a:t>
            </a:r>
          </a:p>
          <a:p>
            <a:pPr lvl="1" eaLnBrk="1" hangingPunct="1"/>
            <a:r>
              <a:rPr lang="en-US" altLang="en-US" dirty="0">
                <a:sym typeface="Wingdings" pitchFamily="2" charset="2"/>
              </a:rPr>
              <a:t>Understand research papers in the field</a:t>
            </a:r>
            <a:endParaRPr lang="en-US" altLang="en-US" dirty="0"/>
          </a:p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0981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Course Overview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NLP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? Why it is important?</a:t>
            </a:r>
          </a:p>
          <a:p>
            <a:pPr lvl="1"/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What will you learn from this course?</a:t>
            </a:r>
          </a:p>
          <a:p>
            <a:r>
              <a:rPr lang="en-US" altLang="zh-TW" dirty="0"/>
              <a:t>What are the challenges?</a:t>
            </a:r>
          </a:p>
          <a:p>
            <a:r>
              <a:rPr lang="en-US" dirty="0"/>
              <a:t>Key NLP components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Course Information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190EE5-782A-264C-89A5-8319C5181E1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26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6389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Slide Number Placeholder 4">
            <a:extLst>
              <a:ext uri="{FF2B5EF4-FFF2-40B4-BE49-F238E27FC236}">
                <a16:creationId xmlns:a16="http://schemas.microsoft.com/office/drawing/2014/main" id="{3625D2F4-8401-6045-A17D-BC3513A621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3BDB2C3-A5A4-C54A-A2A0-65F16B728234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588D3EE1-E426-AB47-92B0-C58DFACD5E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Ambiguity: Favorite Headlines</a:t>
            </a:r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7959BE15-71E3-A14F-A15A-1346DCA6F9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1752600"/>
            <a:ext cx="9829799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Iraqi Head Seeks Arms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Juvenile Court to Try Shooting Defendant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Teacher Strikes Idle Kids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Stolen Painting Found by Tree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Kids Make Nutritious Snacks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Local High School Dropouts Cut in Half</a:t>
            </a:r>
          </a:p>
        </p:txBody>
      </p:sp>
    </p:spTree>
    <p:extLst>
      <p:ext uri="{BB962C8B-B14F-4D97-AF65-F5344CB8AC3E}">
        <p14:creationId xmlns:p14="http://schemas.microsoft.com/office/powerpoint/2010/main" val="2448173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71" grpId="0" build="p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4">
            <a:extLst>
              <a:ext uri="{FF2B5EF4-FFF2-40B4-BE49-F238E27FC236}">
                <a16:creationId xmlns:a16="http://schemas.microsoft.com/office/drawing/2014/main" id="{45946944-656B-F548-86E1-F0A36560C1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C621CAC4-D2E4-0746-8DF5-DF69EBB510C3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D4C9821A-57A3-FC40-B9DD-9D9BE85BA4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What’s hard about this story?</a:t>
            </a:r>
          </a:p>
        </p:txBody>
      </p:sp>
      <p:sp>
        <p:nvSpPr>
          <p:cNvPr id="21509" name="Rectangle 3">
            <a:extLst>
              <a:ext uri="{FF2B5EF4-FFF2-40B4-BE49-F238E27FC236}">
                <a16:creationId xmlns:a16="http://schemas.microsoft.com/office/drawing/2014/main" id="{26010F89-F674-BA47-86B5-A7470E6EF2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/>
              <a:t>John stopped at the donut store on his way home from work.  He thought a coffee was good every few hours.  But it turned out to be too expensive there.</a:t>
            </a:r>
          </a:p>
        </p:txBody>
      </p:sp>
    </p:spTree>
    <p:extLst>
      <p:ext uri="{BB962C8B-B14F-4D97-AF65-F5344CB8AC3E}">
        <p14:creationId xmlns:p14="http://schemas.microsoft.com/office/powerpoint/2010/main" val="9150001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Slide Number Placeholder 4">
            <a:extLst>
              <a:ext uri="{FF2B5EF4-FFF2-40B4-BE49-F238E27FC236}">
                <a16:creationId xmlns:a16="http://schemas.microsoft.com/office/drawing/2014/main" id="{6EB9C512-BD48-A64C-8493-DF254FF90E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25511415-8ABC-DE41-97E1-426CB1AD329A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23556" name="Rectangle 2">
            <a:extLst>
              <a:ext uri="{FF2B5EF4-FFF2-40B4-BE49-F238E27FC236}">
                <a16:creationId xmlns:a16="http://schemas.microsoft.com/office/drawing/2014/main" id="{C6E256A0-0DC3-1646-A10C-EB218C7531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What’s hard about this story?</a:t>
            </a:r>
          </a:p>
        </p:txBody>
      </p:sp>
      <p:sp>
        <p:nvSpPr>
          <p:cNvPr id="23557" name="Rectangle 3">
            <a:extLst>
              <a:ext uri="{FF2B5EF4-FFF2-40B4-BE49-F238E27FC236}">
                <a16:creationId xmlns:a16="http://schemas.microsoft.com/office/drawing/2014/main" id="{CEB3849B-A4C0-044F-AE22-51F9274073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/>
              <a:t>John stopped at the </a:t>
            </a:r>
            <a:r>
              <a:rPr lang="en-US" altLang="en-US">
                <a:solidFill>
                  <a:schemeClr val="accent2"/>
                </a:solidFill>
              </a:rPr>
              <a:t>donut</a:t>
            </a:r>
            <a:r>
              <a:rPr lang="en-US" altLang="en-US"/>
              <a:t> store on his way home from work.  He thought a coffee was good every few hours.  But it turned out to be too expensive there.</a:t>
            </a:r>
          </a:p>
          <a:p>
            <a:pPr eaLnBrk="1" hangingPunct="1">
              <a:buFontTx/>
              <a:buNone/>
            </a:pPr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>
                <a:solidFill>
                  <a:schemeClr val="accent2"/>
                </a:solidFill>
              </a:rPr>
              <a:t>To get a donut (spare tire) for his car?</a:t>
            </a:r>
          </a:p>
        </p:txBody>
      </p:sp>
    </p:spTree>
    <p:extLst>
      <p:ext uri="{BB962C8B-B14F-4D97-AF65-F5344CB8AC3E}">
        <p14:creationId xmlns:p14="http://schemas.microsoft.com/office/powerpoint/2010/main" val="3794233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Instructor: Nanyun (Violet) Peng</a:t>
            </a:r>
          </a:p>
          <a:p>
            <a:pPr lvl="1"/>
            <a:r>
              <a:rPr lang="en-US" sz="2000" dirty="0"/>
              <a:t>Email: </a:t>
            </a:r>
            <a:r>
              <a:rPr lang="en-US" sz="2000" dirty="0">
                <a:hlinkClick r:id="rId2"/>
              </a:rPr>
              <a:t>violetpeng@cs.ucla.edu</a:t>
            </a:r>
            <a:r>
              <a:rPr lang="en-US" sz="2000" dirty="0"/>
              <a:t> </a:t>
            </a:r>
          </a:p>
          <a:p>
            <a:pPr lvl="1"/>
            <a:r>
              <a:rPr lang="en-US" sz="2000" dirty="0"/>
              <a:t>Office hour: 10am – 11am, Monday at </a:t>
            </a:r>
            <a:r>
              <a:rPr lang="en-US" sz="2000" dirty="0" err="1"/>
              <a:t>Eng</a:t>
            </a:r>
            <a:r>
              <a:rPr lang="en-US" sz="2000" dirty="0"/>
              <a:t> VI 397A; or zoom: </a:t>
            </a:r>
            <a:r>
              <a:rPr lang="en-US" sz="2000" dirty="0">
                <a:hlinkClick r:id="rId3"/>
              </a:rPr>
              <a:t>link</a:t>
            </a:r>
            <a:r>
              <a:rPr lang="en-US" sz="2000" dirty="0"/>
              <a:t>.</a:t>
            </a:r>
            <a:endParaRPr lang="en-US" dirty="0"/>
          </a:p>
          <a:p>
            <a:r>
              <a:rPr lang="en-US" dirty="0"/>
              <a:t>TAs:</a:t>
            </a:r>
          </a:p>
          <a:p>
            <a:pPr lvl="1"/>
            <a:r>
              <a:rPr lang="en-US" dirty="0"/>
              <a:t>Christina Chance</a:t>
            </a:r>
          </a:p>
          <a:p>
            <a:pPr lvl="2"/>
            <a:r>
              <a:rPr lang="en-US" dirty="0"/>
              <a:t>Email: </a:t>
            </a:r>
            <a:r>
              <a:rPr lang="en-US" dirty="0">
                <a:hlinkClick r:id="rId4"/>
              </a:rPr>
              <a:t>cchance@cs.ucla.edu</a:t>
            </a:r>
            <a:r>
              <a:rPr lang="en-US" dirty="0"/>
              <a:t>  </a:t>
            </a:r>
          </a:p>
          <a:p>
            <a:pPr lvl="2"/>
            <a:r>
              <a:rPr lang="en-US" dirty="0"/>
              <a:t>Office hours: </a:t>
            </a:r>
            <a:r>
              <a:rPr lang="en-US" sz="2000" dirty="0"/>
              <a:t>11:30am – 12:30pm</a:t>
            </a:r>
            <a:r>
              <a:rPr lang="en-US" dirty="0"/>
              <a:t>, Tuesdays and Thursdays at </a:t>
            </a:r>
            <a:r>
              <a:rPr lang="en-US" b="0" i="0" dirty="0">
                <a:solidFill>
                  <a:srgbClr val="000000"/>
                </a:solidFill>
                <a:effectLst/>
                <a:latin typeface="Times"/>
              </a:rPr>
              <a:t>Boelter Hall, Room 3256S</a:t>
            </a:r>
            <a:r>
              <a:rPr lang="en-US" dirty="0"/>
              <a:t>, or zoom: </a:t>
            </a:r>
            <a:r>
              <a:rPr lang="en-US" dirty="0">
                <a:hlinkClick r:id="rId5"/>
              </a:rPr>
              <a:t>link</a:t>
            </a:r>
            <a:endParaRPr lang="en-US" dirty="0"/>
          </a:p>
          <a:p>
            <a:pPr lvl="1"/>
            <a:r>
              <a:rPr lang="en-US" dirty="0">
                <a:sym typeface="Calibri"/>
              </a:rPr>
              <a:t>Rohan Wadhawan </a:t>
            </a:r>
          </a:p>
          <a:p>
            <a:pPr lvl="2"/>
            <a:r>
              <a:rPr lang="en-US" dirty="0"/>
              <a:t>Email: </a:t>
            </a:r>
            <a:r>
              <a:rPr lang="en-US" b="0" i="0" dirty="0">
                <a:solidFill>
                  <a:srgbClr val="000000"/>
                </a:solidFill>
                <a:effectLst/>
                <a:latin typeface="Times"/>
                <a:hlinkClick r:id="rId6"/>
              </a:rPr>
              <a:t>rwadhawan7@g.ucla.edu</a:t>
            </a:r>
            <a:r>
              <a:rPr lang="en-US" b="0" i="0" dirty="0">
                <a:solidFill>
                  <a:srgbClr val="000000"/>
                </a:solidFill>
                <a:effectLst/>
                <a:latin typeface="Times"/>
              </a:rPr>
              <a:t> </a:t>
            </a:r>
            <a:endParaRPr lang="en-US" dirty="0"/>
          </a:p>
          <a:p>
            <a:pPr lvl="2"/>
            <a:r>
              <a:rPr lang="en-US" dirty="0"/>
              <a:t>Office hour: 4:00pm - 5:00pm, Friday at </a:t>
            </a:r>
            <a:r>
              <a:rPr lang="en-US" dirty="0" err="1"/>
              <a:t>Eng</a:t>
            </a:r>
            <a:r>
              <a:rPr lang="en-US" dirty="0"/>
              <a:t> VI 389; or zoom: </a:t>
            </a:r>
            <a:r>
              <a:rPr lang="en-US" dirty="0">
                <a:hlinkClick r:id="rId7"/>
              </a:rPr>
              <a:t>link</a:t>
            </a:r>
            <a:endParaRPr lang="en-US" dirty="0"/>
          </a:p>
          <a:p>
            <a:r>
              <a:rPr lang="en-US" dirty="0"/>
              <a:t>Class zoom link: </a:t>
            </a:r>
            <a:r>
              <a:rPr lang="en-US" sz="1400" b="0" i="0" u="sng" dirty="0">
                <a:effectLst/>
                <a:latin typeface="Roboto" panose="02000000000000000000" pitchFamily="2" charset="0"/>
                <a:hlinkClick r:id="rId8"/>
              </a:rPr>
              <a:t>https://ucla.zoom.us/j/98868314788?pwd=SDcxLy92aUk2NlNUd2tkSHpXQTZRUT09</a:t>
            </a: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624773-63C9-8942-8D6C-0B5CA5D74C17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1910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Slide Number Placeholder 4">
            <a:extLst>
              <a:ext uri="{FF2B5EF4-FFF2-40B4-BE49-F238E27FC236}">
                <a16:creationId xmlns:a16="http://schemas.microsoft.com/office/drawing/2014/main" id="{E562C3C2-9A42-BA40-8393-284C76FD0C8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3E3DE006-10D4-CE4A-A29B-38CBEA5664A9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25604" name="Rectangle 2">
            <a:extLst>
              <a:ext uri="{FF2B5EF4-FFF2-40B4-BE49-F238E27FC236}">
                <a16:creationId xmlns:a16="http://schemas.microsoft.com/office/drawing/2014/main" id="{69AC5119-D783-3849-97AE-200462EB66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What’s hard about this story?</a:t>
            </a:r>
          </a:p>
        </p:txBody>
      </p:sp>
      <p:sp>
        <p:nvSpPr>
          <p:cNvPr id="25605" name="Rectangle 3">
            <a:extLst>
              <a:ext uri="{FF2B5EF4-FFF2-40B4-BE49-F238E27FC236}">
                <a16:creationId xmlns:a16="http://schemas.microsoft.com/office/drawing/2014/main" id="{3362E8B2-A023-6A43-B844-766B6DA749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09800" y="1752600"/>
            <a:ext cx="7772400" cy="5105400"/>
          </a:xfrm>
        </p:spPr>
        <p:txBody>
          <a:bodyPr/>
          <a:lstStyle/>
          <a:p>
            <a:pPr eaLnBrk="1" hangingPunct="1"/>
            <a:endParaRPr lang="en-US" altLang="en-US" dirty="0"/>
          </a:p>
          <a:p>
            <a:pPr eaLnBrk="1" hangingPunct="1">
              <a:buFontTx/>
              <a:buNone/>
            </a:pPr>
            <a:r>
              <a:rPr lang="en-US" altLang="en-US" dirty="0"/>
              <a:t>John stopped at the </a:t>
            </a:r>
            <a:r>
              <a:rPr lang="en-US" altLang="en-US" dirty="0">
                <a:solidFill>
                  <a:schemeClr val="accent2"/>
                </a:solidFill>
              </a:rPr>
              <a:t>donut store</a:t>
            </a:r>
            <a:r>
              <a:rPr lang="en-US" altLang="en-US" dirty="0"/>
              <a:t> on his way home from work.  He thought a coffee was good every few hours.  But it turned out to be too expensive there.</a:t>
            </a:r>
          </a:p>
          <a:p>
            <a:pPr eaLnBrk="1" hangingPunct="1">
              <a:lnSpc>
                <a:spcPct val="50000"/>
              </a:lnSpc>
              <a:buFontTx/>
              <a:buNone/>
            </a:pPr>
            <a:endParaRPr lang="en-US" altLang="en-US" dirty="0"/>
          </a:p>
          <a:p>
            <a:pPr eaLnBrk="1" hangingPunct="1">
              <a:buFontTx/>
              <a:buNone/>
            </a:pPr>
            <a:r>
              <a:rPr lang="en-US" altLang="en-US" dirty="0">
                <a:solidFill>
                  <a:schemeClr val="accent2"/>
                </a:solidFill>
              </a:rPr>
              <a:t>store where donuts shop?  or is run by donuts?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solidFill>
                  <a:schemeClr val="accent2"/>
                </a:solidFill>
              </a:rPr>
              <a:t>or looks like a big donut?  or made of donut?</a:t>
            </a:r>
          </a:p>
        </p:txBody>
      </p:sp>
    </p:spTree>
    <p:extLst>
      <p:ext uri="{BB962C8B-B14F-4D97-AF65-F5344CB8AC3E}">
        <p14:creationId xmlns:p14="http://schemas.microsoft.com/office/powerpoint/2010/main" val="24426977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Slide Number Placeholder 4">
            <a:extLst>
              <a:ext uri="{FF2B5EF4-FFF2-40B4-BE49-F238E27FC236}">
                <a16:creationId xmlns:a16="http://schemas.microsoft.com/office/drawing/2014/main" id="{C8FF7DC0-14CE-C94C-857E-1A5AEFDB22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B2CA4120-5893-B543-97CD-A4A7CBF7D56A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31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29700" name="Rectangle 2">
            <a:extLst>
              <a:ext uri="{FF2B5EF4-FFF2-40B4-BE49-F238E27FC236}">
                <a16:creationId xmlns:a16="http://schemas.microsoft.com/office/drawing/2014/main" id="{054861A1-9E73-7345-AF50-F8C3582086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What’s hard about this story?</a:t>
            </a:r>
          </a:p>
        </p:txBody>
      </p:sp>
      <p:sp>
        <p:nvSpPr>
          <p:cNvPr id="29701" name="Rectangle 3">
            <a:extLst>
              <a:ext uri="{FF2B5EF4-FFF2-40B4-BE49-F238E27FC236}">
                <a16:creationId xmlns:a16="http://schemas.microsoft.com/office/drawing/2014/main" id="{B6C8D455-451C-9A4C-B461-D445B9B46B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/>
              <a:t>John stopped at </a:t>
            </a:r>
            <a:r>
              <a:rPr lang="en-US" altLang="en-US">
                <a:solidFill>
                  <a:schemeClr val="accent2"/>
                </a:solidFill>
              </a:rPr>
              <a:t>the donut store on his way home from work</a:t>
            </a:r>
            <a:r>
              <a:rPr lang="en-US" altLang="en-US"/>
              <a:t>.  He thought a coffee was good every few hours.  But it turned out to be too expensive there.</a:t>
            </a:r>
          </a:p>
          <a:p>
            <a:pPr eaLnBrk="1" hangingPunct="1">
              <a:buFontTx/>
              <a:buNone/>
            </a:pPr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>
                <a:solidFill>
                  <a:schemeClr val="accent2"/>
                </a:solidFill>
              </a:rPr>
              <a:t>Describes where the store is?  Or when he stopped?</a:t>
            </a:r>
          </a:p>
        </p:txBody>
      </p:sp>
    </p:spTree>
    <p:extLst>
      <p:ext uri="{BB962C8B-B14F-4D97-AF65-F5344CB8AC3E}">
        <p14:creationId xmlns:p14="http://schemas.microsoft.com/office/powerpoint/2010/main" val="5672915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Slide Number Placeholder 4">
            <a:extLst>
              <a:ext uri="{FF2B5EF4-FFF2-40B4-BE49-F238E27FC236}">
                <a16:creationId xmlns:a16="http://schemas.microsoft.com/office/drawing/2014/main" id="{E5014325-328E-4340-A664-3914A056E2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488DA7C5-0ABE-874B-90FB-3079AC1A4C86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32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31748" name="Rectangle 2">
            <a:extLst>
              <a:ext uri="{FF2B5EF4-FFF2-40B4-BE49-F238E27FC236}">
                <a16:creationId xmlns:a16="http://schemas.microsoft.com/office/drawing/2014/main" id="{BC946819-95F4-E643-A493-DA9D9CBFEC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What’s hard about this story?</a:t>
            </a:r>
          </a:p>
        </p:txBody>
      </p:sp>
      <p:sp>
        <p:nvSpPr>
          <p:cNvPr id="31749" name="Rectangle 3">
            <a:extLst>
              <a:ext uri="{FF2B5EF4-FFF2-40B4-BE49-F238E27FC236}">
                <a16:creationId xmlns:a16="http://schemas.microsoft.com/office/drawing/2014/main" id="{CBCB3549-66B1-DF42-993C-043FC8E11D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/>
              <a:t>John stopped at the donut store on his way home</a:t>
            </a:r>
            <a:r>
              <a:rPr lang="en-US" altLang="en-US">
                <a:solidFill>
                  <a:schemeClr val="accent2"/>
                </a:solidFill>
              </a:rPr>
              <a:t> from work</a:t>
            </a:r>
            <a:r>
              <a:rPr lang="en-US" altLang="en-US"/>
              <a:t>.  He thought a coffee was good every few hours.  But it turned out to be too expensive there.</a:t>
            </a:r>
          </a:p>
          <a:p>
            <a:pPr eaLnBrk="1" hangingPunct="1">
              <a:buFontTx/>
              <a:buNone/>
            </a:pPr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>
                <a:solidFill>
                  <a:schemeClr val="accent2"/>
                </a:solidFill>
              </a:rPr>
              <a:t>Well, actually, he stopped there from hunger and exhaustion, not just from work.</a:t>
            </a:r>
          </a:p>
        </p:txBody>
      </p:sp>
    </p:spTree>
    <p:extLst>
      <p:ext uri="{BB962C8B-B14F-4D97-AF65-F5344CB8AC3E}">
        <p14:creationId xmlns:p14="http://schemas.microsoft.com/office/powerpoint/2010/main" val="40612303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Slide Number Placeholder 4">
            <a:extLst>
              <a:ext uri="{FF2B5EF4-FFF2-40B4-BE49-F238E27FC236}">
                <a16:creationId xmlns:a16="http://schemas.microsoft.com/office/drawing/2014/main" id="{5F745231-BC23-E94E-9D1C-ACE70469B9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6DA6D11E-0402-4E4A-8774-B10871CC80CA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33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33796" name="Rectangle 2">
            <a:extLst>
              <a:ext uri="{FF2B5EF4-FFF2-40B4-BE49-F238E27FC236}">
                <a16:creationId xmlns:a16="http://schemas.microsoft.com/office/drawing/2014/main" id="{DA19D516-BF62-AC4E-A17A-6FEA7DB92E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What’s hard about this story?</a:t>
            </a:r>
          </a:p>
        </p:txBody>
      </p:sp>
      <p:sp>
        <p:nvSpPr>
          <p:cNvPr id="33797" name="Rectangle 3">
            <a:extLst>
              <a:ext uri="{FF2B5EF4-FFF2-40B4-BE49-F238E27FC236}">
                <a16:creationId xmlns:a16="http://schemas.microsoft.com/office/drawing/2014/main" id="{CF114F16-CE23-434E-9032-C2EF149789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/>
              <a:t>John stopped at the donut store on his way home from work.  </a:t>
            </a:r>
            <a:r>
              <a:rPr lang="en-US" altLang="en-US">
                <a:solidFill>
                  <a:schemeClr val="accent2"/>
                </a:solidFill>
              </a:rPr>
              <a:t>He thought</a:t>
            </a:r>
            <a:r>
              <a:rPr lang="en-US" altLang="en-US"/>
              <a:t> a coffee was good every few hours.  But it turned out to be too expensive there.</a:t>
            </a:r>
          </a:p>
          <a:p>
            <a:pPr eaLnBrk="1" hangingPunct="1">
              <a:buFontTx/>
              <a:buNone/>
            </a:pPr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>
                <a:solidFill>
                  <a:schemeClr val="accent2"/>
                </a:solidFill>
              </a:rPr>
              <a:t>At that moment, or habitually?</a:t>
            </a:r>
          </a:p>
          <a:p>
            <a:pPr lvl="1" eaLnBrk="1" hangingPunct="1">
              <a:buFontTx/>
              <a:buNone/>
            </a:pPr>
            <a:r>
              <a:rPr lang="en-US" altLang="en-US">
                <a:solidFill>
                  <a:schemeClr val="accent2"/>
                </a:solidFill>
              </a:rPr>
              <a:t>(</a:t>
            </a:r>
            <a:r>
              <a:rPr lang="en-US" altLang="en-US" i="1">
                <a:solidFill>
                  <a:schemeClr val="accent2"/>
                </a:solidFill>
              </a:rPr>
              <a:t>Similarly:</a:t>
            </a:r>
            <a:r>
              <a:rPr lang="en-US" altLang="en-US">
                <a:solidFill>
                  <a:schemeClr val="accent2"/>
                </a:solidFill>
              </a:rPr>
              <a:t> Mozart composed music.)</a:t>
            </a:r>
          </a:p>
        </p:txBody>
      </p:sp>
    </p:spTree>
    <p:extLst>
      <p:ext uri="{BB962C8B-B14F-4D97-AF65-F5344CB8AC3E}">
        <p14:creationId xmlns:p14="http://schemas.microsoft.com/office/powerpoint/2010/main" val="42475115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Slide Number Placeholder 4">
            <a:extLst>
              <a:ext uri="{FF2B5EF4-FFF2-40B4-BE49-F238E27FC236}">
                <a16:creationId xmlns:a16="http://schemas.microsoft.com/office/drawing/2014/main" id="{DB3D435D-0EA3-1041-846C-2AE45C7BFF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972DED0-51A3-2B45-A7FC-B243B271EB53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34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35844" name="Rectangle 2">
            <a:extLst>
              <a:ext uri="{FF2B5EF4-FFF2-40B4-BE49-F238E27FC236}">
                <a16:creationId xmlns:a16="http://schemas.microsoft.com/office/drawing/2014/main" id="{AE3C2DFF-31D4-AB41-98D9-48004117FD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What’s hard about this story?</a:t>
            </a:r>
          </a:p>
        </p:txBody>
      </p:sp>
      <p:sp>
        <p:nvSpPr>
          <p:cNvPr id="35845" name="Rectangle 3">
            <a:extLst>
              <a:ext uri="{FF2B5EF4-FFF2-40B4-BE49-F238E27FC236}">
                <a16:creationId xmlns:a16="http://schemas.microsoft.com/office/drawing/2014/main" id="{0D96A858-7D8B-1542-9884-B1C83220AE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/>
              <a:t>John stopped at the donut store on his way home from work.  He thought a coffee was good </a:t>
            </a:r>
            <a:r>
              <a:rPr lang="en-US" altLang="en-US">
                <a:solidFill>
                  <a:schemeClr val="accent2"/>
                </a:solidFill>
              </a:rPr>
              <a:t>every few hours</a:t>
            </a:r>
            <a:r>
              <a:rPr lang="en-US" altLang="en-US"/>
              <a:t>.  But it turned out to be too expensive there.</a:t>
            </a:r>
          </a:p>
          <a:p>
            <a:pPr eaLnBrk="1" hangingPunct="1">
              <a:buFontTx/>
              <a:buNone/>
            </a:pPr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>
                <a:solidFill>
                  <a:schemeClr val="accent2"/>
                </a:solidFill>
              </a:rPr>
              <a:t>That’s how often he thought it?</a:t>
            </a:r>
          </a:p>
        </p:txBody>
      </p:sp>
    </p:spTree>
    <p:extLst>
      <p:ext uri="{BB962C8B-B14F-4D97-AF65-F5344CB8AC3E}">
        <p14:creationId xmlns:p14="http://schemas.microsoft.com/office/powerpoint/2010/main" val="35443825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Slide Number Placeholder 4">
            <a:extLst>
              <a:ext uri="{FF2B5EF4-FFF2-40B4-BE49-F238E27FC236}">
                <a16:creationId xmlns:a16="http://schemas.microsoft.com/office/drawing/2014/main" id="{0E4D7EE9-12F6-0C46-AD93-D3278BB6CD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797B7A89-7712-E047-B3E3-8D06AD1105F6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35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37892" name="Rectangle 2">
            <a:extLst>
              <a:ext uri="{FF2B5EF4-FFF2-40B4-BE49-F238E27FC236}">
                <a16:creationId xmlns:a16="http://schemas.microsoft.com/office/drawing/2014/main" id="{B3F3B0C8-1CDF-2843-AC51-85711A5EFE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What’s hard about this story?</a:t>
            </a:r>
          </a:p>
        </p:txBody>
      </p:sp>
      <p:sp>
        <p:nvSpPr>
          <p:cNvPr id="37893" name="Rectangle 3">
            <a:extLst>
              <a:ext uri="{FF2B5EF4-FFF2-40B4-BE49-F238E27FC236}">
                <a16:creationId xmlns:a16="http://schemas.microsoft.com/office/drawing/2014/main" id="{3DE0B385-A256-724B-9668-7A3051E929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/>
              <a:t>John stopped at the donut store on his way home from work.  He thought </a:t>
            </a:r>
            <a:r>
              <a:rPr lang="en-US" altLang="en-US">
                <a:solidFill>
                  <a:schemeClr val="accent2"/>
                </a:solidFill>
              </a:rPr>
              <a:t>a coffee was good every few hours</a:t>
            </a:r>
            <a:r>
              <a:rPr lang="en-US" altLang="en-US"/>
              <a:t>.  But it turned out to be too expensive there.</a:t>
            </a:r>
          </a:p>
          <a:p>
            <a:pPr eaLnBrk="1" hangingPunct="1">
              <a:buFontTx/>
              <a:buNone/>
            </a:pPr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>
                <a:solidFill>
                  <a:schemeClr val="accent2"/>
                </a:solidFill>
              </a:rPr>
              <a:t>But actually, a coffee only stays good for about 10 minutes before it gets cold.</a:t>
            </a:r>
          </a:p>
        </p:txBody>
      </p:sp>
    </p:spTree>
    <p:extLst>
      <p:ext uri="{BB962C8B-B14F-4D97-AF65-F5344CB8AC3E}">
        <p14:creationId xmlns:p14="http://schemas.microsoft.com/office/powerpoint/2010/main" val="15965888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Slide Number Placeholder 4">
            <a:extLst>
              <a:ext uri="{FF2B5EF4-FFF2-40B4-BE49-F238E27FC236}">
                <a16:creationId xmlns:a16="http://schemas.microsoft.com/office/drawing/2014/main" id="{922DE6CE-9C6C-014D-9307-E0E5158B1C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BBE8D0E1-8C87-FD41-962C-EB58C425DD76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36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39940" name="Rectangle 2">
            <a:extLst>
              <a:ext uri="{FF2B5EF4-FFF2-40B4-BE49-F238E27FC236}">
                <a16:creationId xmlns:a16="http://schemas.microsoft.com/office/drawing/2014/main" id="{C5F45D98-621A-784F-B9CA-9188DE5BEF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What’s hard about this story?</a:t>
            </a:r>
          </a:p>
        </p:txBody>
      </p:sp>
      <p:sp>
        <p:nvSpPr>
          <p:cNvPr id="39941" name="Rectangle 3">
            <a:extLst>
              <a:ext uri="{FF2B5EF4-FFF2-40B4-BE49-F238E27FC236}">
                <a16:creationId xmlns:a16="http://schemas.microsoft.com/office/drawing/2014/main" id="{9110DFC3-80F7-344B-8A08-C902031F72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09800" y="1752600"/>
            <a:ext cx="7772400" cy="48006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/>
              <a:t>John stopped at the donut store on his way home from work.  He thought </a:t>
            </a:r>
            <a:r>
              <a:rPr lang="en-US" altLang="en-US">
                <a:solidFill>
                  <a:schemeClr val="accent2"/>
                </a:solidFill>
              </a:rPr>
              <a:t>a coffee was good every few hours</a:t>
            </a:r>
            <a:r>
              <a:rPr lang="en-US" altLang="en-US"/>
              <a:t>.  But it turned out to be too expensive there.</a:t>
            </a:r>
          </a:p>
          <a:p>
            <a:pPr eaLnBrk="1" hangingPunct="1">
              <a:buFontTx/>
              <a:buNone/>
            </a:pPr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 i="1">
                <a:solidFill>
                  <a:schemeClr val="accent2"/>
                </a:solidFill>
              </a:rPr>
              <a:t>Similarly: </a:t>
            </a:r>
            <a:r>
              <a:rPr lang="en-US" altLang="en-US">
                <a:solidFill>
                  <a:schemeClr val="accent2"/>
                </a:solidFill>
              </a:rPr>
              <a:t>In America a woman has a baby every 15 minutes.  Our job is to find that woman and stop her.</a:t>
            </a:r>
          </a:p>
        </p:txBody>
      </p:sp>
    </p:spTree>
    <p:extLst>
      <p:ext uri="{BB962C8B-B14F-4D97-AF65-F5344CB8AC3E}">
        <p14:creationId xmlns:p14="http://schemas.microsoft.com/office/powerpoint/2010/main" val="14752818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Slide Number Placeholder 4">
            <a:extLst>
              <a:ext uri="{FF2B5EF4-FFF2-40B4-BE49-F238E27FC236}">
                <a16:creationId xmlns:a16="http://schemas.microsoft.com/office/drawing/2014/main" id="{F1CB9A05-E788-CB4E-A7FD-6AA7A9DD59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6E245CA4-0A5E-A54F-9597-F9F908448418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37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44036" name="Rectangle 2">
            <a:extLst>
              <a:ext uri="{FF2B5EF4-FFF2-40B4-BE49-F238E27FC236}">
                <a16:creationId xmlns:a16="http://schemas.microsoft.com/office/drawing/2014/main" id="{92A713BA-52F9-CE4D-AE83-C0AC5A415F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What’s hard about this story?</a:t>
            </a:r>
          </a:p>
        </p:txBody>
      </p:sp>
      <p:sp>
        <p:nvSpPr>
          <p:cNvPr id="44037" name="Rectangle 3">
            <a:extLst>
              <a:ext uri="{FF2B5EF4-FFF2-40B4-BE49-F238E27FC236}">
                <a16:creationId xmlns:a16="http://schemas.microsoft.com/office/drawing/2014/main" id="{57458444-4FB4-C842-B262-D3B90ADCC8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09800" y="1752600"/>
            <a:ext cx="7772400" cy="5105400"/>
          </a:xfrm>
        </p:spPr>
        <p:txBody>
          <a:bodyPr/>
          <a:lstStyle/>
          <a:p>
            <a:pPr eaLnBrk="1" hangingPunct="1"/>
            <a:endParaRPr lang="en-US" altLang="en-US" dirty="0"/>
          </a:p>
          <a:p>
            <a:pPr eaLnBrk="1" hangingPunct="1">
              <a:buFontTx/>
              <a:buNone/>
            </a:pPr>
            <a:r>
              <a:rPr lang="en-US" altLang="en-US" dirty="0"/>
              <a:t>John stopped at the donut store on his way home from work.  He thought a coffee was good every few hours.  But it turned out to be </a:t>
            </a:r>
            <a:r>
              <a:rPr lang="en-US" altLang="en-US" dirty="0">
                <a:solidFill>
                  <a:schemeClr val="accent2"/>
                </a:solidFill>
              </a:rPr>
              <a:t>too expensive</a:t>
            </a:r>
            <a:r>
              <a:rPr lang="en-US" altLang="en-US" dirty="0"/>
              <a:t> there.</a:t>
            </a:r>
          </a:p>
          <a:p>
            <a:pPr eaLnBrk="1" hangingPunct="1">
              <a:buFontTx/>
              <a:buNone/>
            </a:pPr>
            <a:endParaRPr lang="en-US" altLang="en-US" dirty="0"/>
          </a:p>
          <a:p>
            <a:pPr eaLnBrk="1" hangingPunct="1">
              <a:buFontTx/>
              <a:buNone/>
            </a:pPr>
            <a:r>
              <a:rPr lang="en-US" altLang="en-US" dirty="0">
                <a:solidFill>
                  <a:schemeClr val="accent2"/>
                </a:solidFill>
              </a:rPr>
              <a:t>too expensive for what?  what are we supposed to conclude about what John did?</a:t>
            </a:r>
          </a:p>
        </p:txBody>
      </p:sp>
    </p:spTree>
    <p:extLst>
      <p:ext uri="{BB962C8B-B14F-4D97-AF65-F5344CB8AC3E}">
        <p14:creationId xmlns:p14="http://schemas.microsoft.com/office/powerpoint/2010/main" val="28022134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Course Overview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NLP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? Why it is important?</a:t>
            </a:r>
          </a:p>
          <a:p>
            <a:pPr lvl="1"/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What will you learn from this course?</a:t>
            </a:r>
          </a:p>
          <a:p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What are the challenges?</a:t>
            </a:r>
          </a:p>
          <a:p>
            <a:r>
              <a:rPr lang="en-US" dirty="0"/>
              <a:t>Key NLP components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Course Information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190EE5-782A-264C-89A5-8319C5181E1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38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04524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Slide Number Placeholder 4">
            <a:extLst>
              <a:ext uri="{FF2B5EF4-FFF2-40B4-BE49-F238E27FC236}">
                <a16:creationId xmlns:a16="http://schemas.microsoft.com/office/drawing/2014/main" id="{8765F422-0101-384D-97DB-275D01EE63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B3D549AC-E19A-C84B-9191-92B09C7250F2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39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17412" name="Rectangle 1026">
            <a:extLst>
              <a:ext uri="{FF2B5EF4-FFF2-40B4-BE49-F238E27FC236}">
                <a16:creationId xmlns:a16="http://schemas.microsoft.com/office/drawing/2014/main" id="{5B419BAD-3802-9449-AC33-F7A8120AB7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Levels of Language</a:t>
            </a:r>
          </a:p>
        </p:txBody>
      </p:sp>
      <p:sp>
        <p:nvSpPr>
          <p:cNvPr id="17413" name="Rectangle 1027">
            <a:extLst>
              <a:ext uri="{FF2B5EF4-FFF2-40B4-BE49-F238E27FC236}">
                <a16:creationId xmlns:a16="http://schemas.microsoft.com/office/drawing/2014/main" id="{03FE0A03-76BD-1848-A679-77F79E8741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accent2"/>
                </a:solidFill>
              </a:rPr>
              <a:t>Phonetics/phonology/morphology:</a:t>
            </a:r>
            <a:r>
              <a:rPr lang="en-US" altLang="en-US" dirty="0"/>
              <a:t>  what words (or </a:t>
            </a:r>
            <a:r>
              <a:rPr lang="en-US" altLang="en-US" dirty="0" err="1"/>
              <a:t>subwords</a:t>
            </a:r>
            <a:r>
              <a:rPr lang="en-US" altLang="en-US" dirty="0"/>
              <a:t>) are we dealing with? </a:t>
            </a:r>
          </a:p>
          <a:p>
            <a:pPr eaLnBrk="1" hangingPunct="1"/>
            <a:r>
              <a:rPr lang="en-US" altLang="en-US" dirty="0">
                <a:solidFill>
                  <a:schemeClr val="accent2"/>
                </a:solidFill>
              </a:rPr>
              <a:t>Semantics:</a:t>
            </a:r>
            <a:r>
              <a:rPr lang="en-US" altLang="en-US" dirty="0"/>
              <a:t> What’s the literal meaning?</a:t>
            </a:r>
          </a:p>
          <a:p>
            <a:pPr eaLnBrk="1" hangingPunct="1"/>
            <a:r>
              <a:rPr lang="en-US" altLang="en-US" dirty="0">
                <a:solidFill>
                  <a:schemeClr val="accent2"/>
                </a:solidFill>
              </a:rPr>
              <a:t>Syntax:</a:t>
            </a:r>
            <a:r>
              <a:rPr lang="en-US" altLang="en-US" dirty="0"/>
              <a:t> What phrases are we dealing with?  Which words modify one another?</a:t>
            </a:r>
          </a:p>
          <a:p>
            <a:pPr eaLnBrk="1" hangingPunct="1"/>
            <a:r>
              <a:rPr lang="en-US" altLang="en-US" dirty="0">
                <a:solidFill>
                  <a:schemeClr val="accent2"/>
                </a:solidFill>
              </a:rPr>
              <a:t>Pragmatics:</a:t>
            </a:r>
            <a:r>
              <a:rPr lang="en-US" altLang="en-US" dirty="0"/>
              <a:t> What should you conclude from the fact that I said something?  How should you react?</a:t>
            </a:r>
          </a:p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49000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F4A-D11D-3C4E-BCC3-50F1EA94E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you 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E9E0C-E490-3A49-A6B1-CA0927708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886" y="1838688"/>
            <a:ext cx="10515600" cy="4351338"/>
          </a:xfrm>
        </p:spPr>
        <p:txBody>
          <a:bodyPr/>
          <a:lstStyle/>
          <a:p>
            <a:r>
              <a:rPr lang="en-US" dirty="0"/>
              <a:t>Department</a:t>
            </a:r>
          </a:p>
          <a:p>
            <a:r>
              <a:rPr lang="en-US" dirty="0"/>
              <a:t>Stage</a:t>
            </a:r>
          </a:p>
          <a:p>
            <a:r>
              <a:rPr lang="en-US" dirty="0"/>
              <a:t>Goal (why are you here)</a:t>
            </a:r>
          </a:p>
          <a:p>
            <a:r>
              <a:rPr lang="en-US" dirty="0"/>
              <a:t>What have you heard about NLP?</a:t>
            </a:r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6C6ABAAC-EAA2-FD44-B465-BB9CC29FD0B0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726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Slide Number Placeholder 4">
            <a:extLst>
              <a:ext uri="{FF2B5EF4-FFF2-40B4-BE49-F238E27FC236}">
                <a16:creationId xmlns:a16="http://schemas.microsoft.com/office/drawing/2014/main" id="{8765F422-0101-384D-97DB-275D01EE63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B3D549AC-E19A-C84B-9191-92B09C7250F2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40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17412" name="Rectangle 1026">
            <a:extLst>
              <a:ext uri="{FF2B5EF4-FFF2-40B4-BE49-F238E27FC236}">
                <a16:creationId xmlns:a16="http://schemas.microsoft.com/office/drawing/2014/main" id="{5B419BAD-3802-9449-AC33-F7A8120AB7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Levels of Language</a:t>
            </a:r>
          </a:p>
        </p:txBody>
      </p:sp>
      <p:sp>
        <p:nvSpPr>
          <p:cNvPr id="17413" name="Rectangle 1027">
            <a:extLst>
              <a:ext uri="{FF2B5EF4-FFF2-40B4-BE49-F238E27FC236}">
                <a16:creationId xmlns:a16="http://schemas.microsoft.com/office/drawing/2014/main" id="{03FE0A03-76BD-1848-A679-77F79E8741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accent2"/>
                </a:solidFill>
              </a:rPr>
              <a:t>Phonetics/phonology/morphology:</a:t>
            </a:r>
            <a:r>
              <a:rPr lang="en-US" altLang="en-US" dirty="0"/>
              <a:t>  what words (or </a:t>
            </a:r>
            <a:r>
              <a:rPr lang="en-US" altLang="en-US" dirty="0" err="1"/>
              <a:t>subwords</a:t>
            </a:r>
            <a:r>
              <a:rPr lang="en-US" altLang="en-US" dirty="0"/>
              <a:t>) are we dealing with? </a:t>
            </a:r>
          </a:p>
          <a:p>
            <a:pPr lvl="1"/>
            <a:r>
              <a:rPr lang="en-US" altLang="en-US" dirty="0"/>
              <a:t>cat, cats, dog, dogs(z), box, boxes. </a:t>
            </a:r>
          </a:p>
          <a:p>
            <a:pPr eaLnBrk="1" hangingPunct="1"/>
            <a:r>
              <a:rPr lang="en-US" altLang="en-US" dirty="0">
                <a:solidFill>
                  <a:schemeClr val="accent2"/>
                </a:solidFill>
              </a:rPr>
              <a:t>Syntax:</a:t>
            </a:r>
            <a:r>
              <a:rPr lang="en-US" altLang="en-US" dirty="0"/>
              <a:t> What phrases are we dealing with?  Which words modify one another?</a:t>
            </a:r>
          </a:p>
          <a:p>
            <a:pPr marL="0" indent="0" eaLnBrk="1" hangingPunct="1">
              <a:buNone/>
            </a:pPr>
            <a:endParaRPr lang="en-US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CDE05A8-24CF-5540-9F6B-6F902E0982B7}"/>
              </a:ext>
            </a:extLst>
          </p:cNvPr>
          <p:cNvSpPr txBox="1"/>
          <p:nvPr/>
        </p:nvSpPr>
        <p:spPr>
          <a:xfrm>
            <a:off x="2980144" y="3835907"/>
            <a:ext cx="3044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How do words fit together?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0D30F2C-BEA8-1B40-9393-BBADC811440E}"/>
              </a:ext>
            </a:extLst>
          </p:cNvPr>
          <p:cNvGrpSpPr/>
          <p:nvPr/>
        </p:nvGrpSpPr>
        <p:grpSpPr>
          <a:xfrm>
            <a:off x="3075674" y="4256365"/>
            <a:ext cx="2189651" cy="689371"/>
            <a:chOff x="7467600" y="1992263"/>
            <a:chExt cx="2189651" cy="689371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2B726B1-5E24-BA4A-9BC3-FA7438864BD5}"/>
                </a:ext>
              </a:extLst>
            </p:cNvPr>
            <p:cNvGrpSpPr/>
            <p:nvPr/>
          </p:nvGrpSpPr>
          <p:grpSpPr>
            <a:xfrm>
              <a:off x="7467600" y="1992263"/>
              <a:ext cx="595990" cy="689371"/>
              <a:chOff x="7426960" y="3673139"/>
              <a:chExt cx="595990" cy="689371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E40F73F-F296-EF49-A6F4-28CA116A27E8}"/>
                  </a:ext>
                </a:extLst>
              </p:cNvPr>
              <p:cNvSpPr txBox="1"/>
              <p:nvPr/>
            </p:nvSpPr>
            <p:spPr>
              <a:xfrm>
                <a:off x="7426960" y="3962400"/>
                <a:ext cx="53412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the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9B965539-868C-B849-B73C-9D74F5A07BCB}"/>
                  </a:ext>
                </a:extLst>
              </p:cNvPr>
              <p:cNvSpPr txBox="1"/>
              <p:nvPr/>
            </p:nvSpPr>
            <p:spPr>
              <a:xfrm>
                <a:off x="7559040" y="3673139"/>
                <a:ext cx="463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DT</a:t>
                </a: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91059F1-9609-2549-BB7E-DB29587612A0}"/>
                </a:ext>
              </a:extLst>
            </p:cNvPr>
            <p:cNvGrpSpPr/>
            <p:nvPr/>
          </p:nvGrpSpPr>
          <p:grpSpPr>
            <a:xfrm>
              <a:off x="8209280" y="1992263"/>
              <a:ext cx="641522" cy="689371"/>
              <a:chOff x="8168640" y="3673139"/>
              <a:chExt cx="641522" cy="689371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98652F9D-59ED-DB4C-BFE1-F838D7435C70}"/>
                  </a:ext>
                </a:extLst>
              </p:cNvPr>
              <p:cNvSpPr txBox="1"/>
              <p:nvPr/>
            </p:nvSpPr>
            <p:spPr>
              <a:xfrm>
                <a:off x="8168640" y="3962400"/>
                <a:ext cx="64152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blue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AEB25BB2-D09E-6F42-84E9-63B83E8BA38D}"/>
                  </a:ext>
                </a:extLst>
              </p:cNvPr>
              <p:cNvSpPr txBox="1"/>
              <p:nvPr/>
            </p:nvSpPr>
            <p:spPr>
              <a:xfrm>
                <a:off x="8236809" y="3673139"/>
                <a:ext cx="34817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JJ</a:t>
                </a:r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0A5BF1EA-9DB8-CA4C-B634-2CCC37E098EF}"/>
                </a:ext>
              </a:extLst>
            </p:cNvPr>
            <p:cNvGrpSpPr/>
            <p:nvPr/>
          </p:nvGrpSpPr>
          <p:grpSpPr>
            <a:xfrm>
              <a:off x="8995660" y="1992263"/>
              <a:ext cx="661591" cy="689371"/>
              <a:chOff x="8955020" y="3673139"/>
              <a:chExt cx="661591" cy="689371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AABD8CA9-FEFD-6C4C-B619-69F98292ABF0}"/>
                  </a:ext>
                </a:extLst>
              </p:cNvPr>
              <p:cNvSpPr txBox="1"/>
              <p:nvPr/>
            </p:nvSpPr>
            <p:spPr>
              <a:xfrm>
                <a:off x="8955020" y="3962400"/>
                <a:ext cx="66159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boat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47E3DFB-ADA1-D547-B4C6-945E061F3032}"/>
                  </a:ext>
                </a:extLst>
              </p:cNvPr>
              <p:cNvSpPr txBox="1"/>
              <p:nvPr/>
            </p:nvSpPr>
            <p:spPr>
              <a:xfrm>
                <a:off x="9006068" y="3673139"/>
                <a:ext cx="51488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NN</a:t>
                </a:r>
              </a:p>
            </p:txBody>
          </p:sp>
        </p:grp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F8A719EB-3619-DF44-B361-195EFEE2246C}"/>
              </a:ext>
            </a:extLst>
          </p:cNvPr>
          <p:cNvSpPr txBox="1"/>
          <p:nvPr/>
        </p:nvSpPr>
        <p:spPr>
          <a:xfrm>
            <a:off x="8725902" y="525856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sailed home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D8D05C2-1E1E-FE45-8AAB-CFEFB3C49D1E}"/>
              </a:ext>
            </a:extLst>
          </p:cNvPr>
          <p:cNvGrpSpPr/>
          <p:nvPr/>
        </p:nvGrpSpPr>
        <p:grpSpPr>
          <a:xfrm>
            <a:off x="8732243" y="4599975"/>
            <a:ext cx="1117945" cy="730278"/>
            <a:chOff x="8732243" y="4404030"/>
            <a:chExt cx="1117945" cy="730278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211E0D9-9B7B-5647-A82D-9FEF4E773548}"/>
                </a:ext>
              </a:extLst>
            </p:cNvPr>
            <p:cNvSpPr txBox="1"/>
            <p:nvPr/>
          </p:nvSpPr>
          <p:spPr>
            <a:xfrm>
              <a:off x="9097894" y="4404030"/>
              <a:ext cx="4347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VP</a:t>
              </a:r>
            </a:p>
          </p:txBody>
        </p:sp>
        <p:sp>
          <p:nvSpPr>
            <p:cNvPr id="66" name="Triangle 65">
              <a:extLst>
                <a:ext uri="{FF2B5EF4-FFF2-40B4-BE49-F238E27FC236}">
                  <a16:creationId xmlns:a16="http://schemas.microsoft.com/office/drawing/2014/main" id="{864C2F95-01C7-7646-ABE9-B97D901EFF44}"/>
                </a:ext>
              </a:extLst>
            </p:cNvPr>
            <p:cNvSpPr/>
            <p:nvPr/>
          </p:nvSpPr>
          <p:spPr>
            <a:xfrm>
              <a:off x="8732243" y="4764976"/>
              <a:ext cx="1117945" cy="369332"/>
            </a:xfrm>
            <a:prstGeom prst="triangl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7D0E175-A9A0-AB4A-88E0-FB5CFE3BEFE4}"/>
              </a:ext>
            </a:extLst>
          </p:cNvPr>
          <p:cNvGrpSpPr/>
          <p:nvPr/>
        </p:nvGrpSpPr>
        <p:grpSpPr>
          <a:xfrm>
            <a:off x="6722595" y="4536640"/>
            <a:ext cx="1445780" cy="1027925"/>
            <a:chOff x="6722595" y="4340695"/>
            <a:chExt cx="1445780" cy="1027925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49879E46-7B42-954E-9113-3B6C87FD0E1E}"/>
                </a:ext>
              </a:extLst>
            </p:cNvPr>
            <p:cNvSpPr txBox="1"/>
            <p:nvPr/>
          </p:nvSpPr>
          <p:spPr>
            <a:xfrm>
              <a:off x="6722595" y="4999288"/>
              <a:ext cx="14457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the blue boat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0874654-7E52-A747-B58C-57C62695680A}"/>
                </a:ext>
              </a:extLst>
            </p:cNvPr>
            <p:cNvSpPr txBox="1"/>
            <p:nvPr/>
          </p:nvSpPr>
          <p:spPr>
            <a:xfrm>
              <a:off x="7210284" y="4340695"/>
              <a:ext cx="4523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NP</a:t>
              </a:r>
            </a:p>
          </p:txBody>
        </p:sp>
        <p:sp>
          <p:nvSpPr>
            <p:cNvPr id="70" name="Triangle 69">
              <a:extLst>
                <a:ext uri="{FF2B5EF4-FFF2-40B4-BE49-F238E27FC236}">
                  <a16:creationId xmlns:a16="http://schemas.microsoft.com/office/drawing/2014/main" id="{C8289F9E-D85B-5D4A-8638-77BE7976F88B}"/>
                </a:ext>
              </a:extLst>
            </p:cNvPr>
            <p:cNvSpPr/>
            <p:nvPr/>
          </p:nvSpPr>
          <p:spPr>
            <a:xfrm>
              <a:off x="6883342" y="4710027"/>
              <a:ext cx="1117945" cy="369332"/>
            </a:xfrm>
            <a:prstGeom prst="triangl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CDD3D61-E833-924B-BF6F-21092925BBBE}"/>
              </a:ext>
            </a:extLst>
          </p:cNvPr>
          <p:cNvGrpSpPr/>
          <p:nvPr/>
        </p:nvGrpSpPr>
        <p:grpSpPr>
          <a:xfrm>
            <a:off x="7662652" y="3995157"/>
            <a:ext cx="1590535" cy="713086"/>
            <a:chOff x="7662652" y="3799212"/>
            <a:chExt cx="1590535" cy="71308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1ABE3C6-DEA9-FB45-913E-788D6B1533B1}"/>
                </a:ext>
              </a:extLst>
            </p:cNvPr>
            <p:cNvSpPr txBox="1"/>
            <p:nvPr/>
          </p:nvSpPr>
          <p:spPr>
            <a:xfrm>
              <a:off x="8231517" y="3799212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</a:t>
              </a:r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2B52A223-5E62-5449-BA86-B16AB20B1020}"/>
                </a:ext>
              </a:extLst>
            </p:cNvPr>
            <p:cNvCxnSpPr>
              <a:stCxn id="72" idx="1"/>
              <a:endCxn id="69" idx="3"/>
            </p:cNvCxnSpPr>
            <p:nvPr/>
          </p:nvCxnSpPr>
          <p:spPr>
            <a:xfrm flipH="1">
              <a:off x="7662652" y="3983878"/>
              <a:ext cx="568865" cy="52842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5047842-3BBB-3E44-83D8-765B352679F5}"/>
                </a:ext>
              </a:extLst>
            </p:cNvPr>
            <p:cNvCxnSpPr>
              <a:stCxn id="72" idx="3"/>
            </p:cNvCxnSpPr>
            <p:nvPr/>
          </p:nvCxnSpPr>
          <p:spPr>
            <a:xfrm>
              <a:off x="8521981" y="3983878"/>
              <a:ext cx="731206" cy="48345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60228C92-5C57-7B49-AD6D-D19C4332F12A}"/>
              </a:ext>
            </a:extLst>
          </p:cNvPr>
          <p:cNvSpPr txBox="1"/>
          <p:nvPr/>
        </p:nvSpPr>
        <p:spPr>
          <a:xfrm>
            <a:off x="6629077" y="5983781"/>
            <a:ext cx="4639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Note similarity to programming languages!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544E04FA-1219-8A42-ADB6-D787435E7A76}"/>
              </a:ext>
            </a:extLst>
          </p:cNvPr>
          <p:cNvGrpSpPr/>
          <p:nvPr/>
        </p:nvGrpSpPr>
        <p:grpSpPr>
          <a:xfrm>
            <a:off x="3185823" y="5234101"/>
            <a:ext cx="1882721" cy="689371"/>
            <a:chOff x="7467600" y="2940117"/>
            <a:chExt cx="1882721" cy="689371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7992A0A0-DCEA-7247-BFCF-D7533AF86264}"/>
                </a:ext>
              </a:extLst>
            </p:cNvPr>
            <p:cNvGrpSpPr/>
            <p:nvPr/>
          </p:nvGrpSpPr>
          <p:grpSpPr>
            <a:xfrm>
              <a:off x="8754331" y="2940117"/>
              <a:ext cx="595990" cy="689371"/>
              <a:chOff x="7426960" y="3673139"/>
              <a:chExt cx="595990" cy="689371"/>
            </a:xfrm>
          </p:grpSpPr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C75B3C36-6919-584C-9A9D-4AF18A4DD30A}"/>
                  </a:ext>
                </a:extLst>
              </p:cNvPr>
              <p:cNvSpPr txBox="1"/>
              <p:nvPr/>
            </p:nvSpPr>
            <p:spPr>
              <a:xfrm>
                <a:off x="7426960" y="3962400"/>
                <a:ext cx="53412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the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4F05A8C2-1064-D44A-99BB-B9E55F696484}"/>
                  </a:ext>
                </a:extLst>
              </p:cNvPr>
              <p:cNvSpPr txBox="1"/>
              <p:nvPr/>
            </p:nvSpPr>
            <p:spPr>
              <a:xfrm>
                <a:off x="7559040" y="3673139"/>
                <a:ext cx="4639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DT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478F1977-33A8-5B46-89AE-B2E0FE590785}"/>
                </a:ext>
              </a:extLst>
            </p:cNvPr>
            <p:cNvGrpSpPr/>
            <p:nvPr/>
          </p:nvGrpSpPr>
          <p:grpSpPr>
            <a:xfrm>
              <a:off x="8157693" y="2940117"/>
              <a:ext cx="641522" cy="689371"/>
              <a:chOff x="8168640" y="3673139"/>
              <a:chExt cx="641522" cy="689371"/>
            </a:xfrm>
          </p:grpSpPr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844BF762-3471-6C4A-83BC-0823F00A23D2}"/>
                  </a:ext>
                </a:extLst>
              </p:cNvPr>
              <p:cNvSpPr txBox="1"/>
              <p:nvPr/>
            </p:nvSpPr>
            <p:spPr>
              <a:xfrm>
                <a:off x="8168640" y="3962400"/>
                <a:ext cx="64152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blue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4CDDE3B9-05CF-5D41-B5AE-250037BAC460}"/>
                  </a:ext>
                </a:extLst>
              </p:cNvPr>
              <p:cNvSpPr txBox="1"/>
              <p:nvPr/>
            </p:nvSpPr>
            <p:spPr>
              <a:xfrm>
                <a:off x="8236809" y="3673139"/>
                <a:ext cx="34817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JJ</a:t>
                </a:r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F17FB6E8-F3AE-6E42-8CC8-715B58D74B45}"/>
                </a:ext>
              </a:extLst>
            </p:cNvPr>
            <p:cNvGrpSpPr/>
            <p:nvPr/>
          </p:nvGrpSpPr>
          <p:grpSpPr>
            <a:xfrm>
              <a:off x="7467600" y="2940117"/>
              <a:ext cx="661591" cy="689371"/>
              <a:chOff x="8955020" y="3673139"/>
              <a:chExt cx="661591" cy="689371"/>
            </a:xfrm>
          </p:grpSpPr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FF94335B-0240-8547-9264-CD1D98664570}"/>
                  </a:ext>
                </a:extLst>
              </p:cNvPr>
              <p:cNvSpPr txBox="1"/>
              <p:nvPr/>
            </p:nvSpPr>
            <p:spPr>
              <a:xfrm>
                <a:off x="8955020" y="3962400"/>
                <a:ext cx="66159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boat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1737377A-AD4C-3645-A184-978B17CAC346}"/>
                  </a:ext>
                </a:extLst>
              </p:cNvPr>
              <p:cNvSpPr txBox="1"/>
              <p:nvPr/>
            </p:nvSpPr>
            <p:spPr>
              <a:xfrm>
                <a:off x="9006068" y="3673139"/>
                <a:ext cx="51488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NN</a:t>
                </a:r>
              </a:p>
            </p:txBody>
          </p:sp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323A4F9B-2BB7-A948-A75A-878381690BF0}"/>
              </a:ext>
            </a:extLst>
          </p:cNvPr>
          <p:cNvGrpSpPr/>
          <p:nvPr/>
        </p:nvGrpSpPr>
        <p:grpSpPr>
          <a:xfrm>
            <a:off x="3574529" y="5121706"/>
            <a:ext cx="949612" cy="930684"/>
            <a:chOff x="6509187" y="4639235"/>
            <a:chExt cx="1792514" cy="1941837"/>
          </a:xfrm>
        </p:grpSpPr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37A84C4E-964B-ED48-AC4F-9F9079C8DB13}"/>
                </a:ext>
              </a:extLst>
            </p:cNvPr>
            <p:cNvCxnSpPr/>
            <p:nvPr/>
          </p:nvCxnSpPr>
          <p:spPr>
            <a:xfrm>
              <a:off x="6509187" y="4792613"/>
              <a:ext cx="1792514" cy="1788459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7458866-74E4-1745-A29D-63138343056B}"/>
                </a:ext>
              </a:extLst>
            </p:cNvPr>
            <p:cNvCxnSpPr/>
            <p:nvPr/>
          </p:nvCxnSpPr>
          <p:spPr>
            <a:xfrm flipH="1">
              <a:off x="6561172" y="4639235"/>
              <a:ext cx="1473024" cy="1941837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85522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Slide Number Placeholder 4">
            <a:extLst>
              <a:ext uri="{FF2B5EF4-FFF2-40B4-BE49-F238E27FC236}">
                <a16:creationId xmlns:a16="http://schemas.microsoft.com/office/drawing/2014/main" id="{8765F422-0101-384D-97DB-275D01EE63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B3D549AC-E19A-C84B-9191-92B09C7250F2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41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  <p:sp>
        <p:nvSpPr>
          <p:cNvPr id="17412" name="Rectangle 1026">
            <a:extLst>
              <a:ext uri="{FF2B5EF4-FFF2-40B4-BE49-F238E27FC236}">
                <a16:creationId xmlns:a16="http://schemas.microsoft.com/office/drawing/2014/main" id="{5B419BAD-3802-9449-AC33-F7A8120AB7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Levels of Language</a:t>
            </a:r>
          </a:p>
        </p:txBody>
      </p:sp>
      <p:sp>
        <p:nvSpPr>
          <p:cNvPr id="17413" name="Rectangle 1027">
            <a:extLst>
              <a:ext uri="{FF2B5EF4-FFF2-40B4-BE49-F238E27FC236}">
                <a16:creationId xmlns:a16="http://schemas.microsoft.com/office/drawing/2014/main" id="{03FE0A03-76BD-1848-A679-77F79E8741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accent2"/>
                </a:solidFill>
              </a:rPr>
              <a:t>Semantics:</a:t>
            </a:r>
            <a:r>
              <a:rPr lang="en-US" altLang="en-US" dirty="0"/>
              <a:t> What’s the literal meaning?</a:t>
            </a:r>
          </a:p>
          <a:p>
            <a:pPr marL="0" indent="0" eaLnBrk="1" hangingPunct="1">
              <a:buNone/>
            </a:pPr>
            <a:endParaRPr lang="en-US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558812-FF39-AB4D-B297-804C99B44537}"/>
              </a:ext>
            </a:extLst>
          </p:cNvPr>
          <p:cNvSpPr txBox="1"/>
          <p:nvPr/>
        </p:nvSpPr>
        <p:spPr>
          <a:xfrm>
            <a:off x="726146" y="2579985"/>
            <a:ext cx="3872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does a sentence mean?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054BE4-D4C4-EB4B-BE73-584BB8608DC1}"/>
              </a:ext>
            </a:extLst>
          </p:cNvPr>
          <p:cNvSpPr txBox="1"/>
          <p:nvPr/>
        </p:nvSpPr>
        <p:spPr>
          <a:xfrm>
            <a:off x="726146" y="3221037"/>
            <a:ext cx="585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Papa eats the caviar with a spoon.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E94258-34CA-B04F-88BE-EFD5C9551F1C}"/>
              </a:ext>
            </a:extLst>
          </p:cNvPr>
          <p:cNvSpPr txBox="1"/>
          <p:nvPr/>
        </p:nvSpPr>
        <p:spPr>
          <a:xfrm>
            <a:off x="7400485" y="4096435"/>
            <a:ext cx="3905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papa-01: an informal term for a father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4BC5A3-E498-674A-B555-0A52D58735F5}"/>
              </a:ext>
            </a:extLst>
          </p:cNvPr>
          <p:cNvSpPr txBox="1"/>
          <p:nvPr/>
        </p:nvSpPr>
        <p:spPr>
          <a:xfrm>
            <a:off x="7400485" y="5092850"/>
            <a:ext cx="3794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caviar-01: salted roe of sturgeon or other large fish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CADBB20-990D-FF49-9973-BA845282B936}"/>
              </a:ext>
            </a:extLst>
          </p:cNvPr>
          <p:cNvSpPr txBox="1"/>
          <p:nvPr/>
        </p:nvSpPr>
        <p:spPr>
          <a:xfrm>
            <a:off x="2472147" y="4463033"/>
            <a:ext cx="981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eat-01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C9E0316-25E0-524A-BBED-66B5C0543484}"/>
              </a:ext>
            </a:extLst>
          </p:cNvPr>
          <p:cNvSpPr txBox="1"/>
          <p:nvPr/>
        </p:nvSpPr>
        <p:spPr>
          <a:xfrm>
            <a:off x="3756804" y="5294301"/>
            <a:ext cx="1315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caviar-01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A9ABD9D-5D6B-354D-991F-2C3477B0F616}"/>
              </a:ext>
            </a:extLst>
          </p:cNvPr>
          <p:cNvSpPr txBox="1"/>
          <p:nvPr/>
        </p:nvSpPr>
        <p:spPr>
          <a:xfrm>
            <a:off x="1023163" y="5328913"/>
            <a:ext cx="1208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papa-01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E6286304-4E0F-5A41-8014-7723D10F260E}"/>
              </a:ext>
            </a:extLst>
          </p:cNvPr>
          <p:cNvGrpSpPr/>
          <p:nvPr/>
        </p:nvGrpSpPr>
        <p:grpSpPr>
          <a:xfrm>
            <a:off x="3579679" y="4118118"/>
            <a:ext cx="1153325" cy="538922"/>
            <a:chOff x="9340410" y="3086136"/>
            <a:chExt cx="1153325" cy="538922"/>
          </a:xfrm>
        </p:grpSpPr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FDA542E5-8A25-B24D-B625-411017E63321}"/>
                </a:ext>
              </a:extLst>
            </p:cNvPr>
            <p:cNvCxnSpPr/>
            <p:nvPr/>
          </p:nvCxnSpPr>
          <p:spPr>
            <a:xfrm flipH="1">
              <a:off x="9340410" y="3281901"/>
              <a:ext cx="1153325" cy="343157"/>
            </a:xfrm>
            <a:prstGeom prst="straightConnector1">
              <a:avLst/>
            </a:prstGeom>
            <a:ln w="38100">
              <a:headEnd type="triangle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239DAE4-EA06-D844-B494-6571B092A0DB}"/>
                </a:ext>
              </a:extLst>
            </p:cNvPr>
            <p:cNvSpPr txBox="1"/>
            <p:nvPr/>
          </p:nvSpPr>
          <p:spPr>
            <a:xfrm rot="20868120">
              <a:off x="9540992" y="3086136"/>
              <a:ext cx="5559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tool</a:t>
              </a: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44C2295F-F7C4-6C4B-B8FF-09E1C3603365}"/>
              </a:ext>
            </a:extLst>
          </p:cNvPr>
          <p:cNvSpPr txBox="1"/>
          <p:nvPr/>
        </p:nvSpPr>
        <p:spPr>
          <a:xfrm>
            <a:off x="4737132" y="4225611"/>
            <a:ext cx="1792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with a spoon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A387105-8580-7942-9C97-8BE8082CC8F1}"/>
              </a:ext>
            </a:extLst>
          </p:cNvPr>
          <p:cNvGrpSpPr/>
          <p:nvPr/>
        </p:nvGrpSpPr>
        <p:grpSpPr>
          <a:xfrm>
            <a:off x="1424876" y="4693866"/>
            <a:ext cx="1047271" cy="635047"/>
            <a:chOff x="7185607" y="3661884"/>
            <a:chExt cx="1047271" cy="635047"/>
          </a:xfrm>
        </p:grpSpPr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64F9773E-DE82-514C-A2CC-A80C5E1A14FB}"/>
                </a:ext>
              </a:extLst>
            </p:cNvPr>
            <p:cNvCxnSpPr/>
            <p:nvPr/>
          </p:nvCxnSpPr>
          <p:spPr>
            <a:xfrm flipV="1">
              <a:off x="7185607" y="3661884"/>
              <a:ext cx="1047271" cy="635047"/>
            </a:xfrm>
            <a:prstGeom prst="straightConnector1">
              <a:avLst/>
            </a:prstGeom>
            <a:ln w="38100">
              <a:headEnd type="triangle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19BFABA-033E-5140-93EC-561FC93BE348}"/>
                </a:ext>
              </a:extLst>
            </p:cNvPr>
            <p:cNvSpPr txBox="1"/>
            <p:nvPr/>
          </p:nvSpPr>
          <p:spPr>
            <a:xfrm rot="19632479">
              <a:off x="7300968" y="3686536"/>
              <a:ext cx="714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agent</a:t>
              </a: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F2331243-B98C-E94A-B0C1-537F2264135E}"/>
              </a:ext>
            </a:extLst>
          </p:cNvPr>
          <p:cNvGrpSpPr/>
          <p:nvPr/>
        </p:nvGrpSpPr>
        <p:grpSpPr>
          <a:xfrm>
            <a:off x="3453954" y="4534977"/>
            <a:ext cx="887055" cy="759324"/>
            <a:chOff x="9214685" y="3502995"/>
            <a:chExt cx="887055" cy="759324"/>
          </a:xfrm>
        </p:grpSpPr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77D9B423-C229-B64E-B76D-754AA37DC99C}"/>
                </a:ext>
              </a:extLst>
            </p:cNvPr>
            <p:cNvCxnSpPr/>
            <p:nvPr/>
          </p:nvCxnSpPr>
          <p:spPr>
            <a:xfrm flipH="1" flipV="1">
              <a:off x="9214685" y="3661884"/>
              <a:ext cx="762431" cy="600435"/>
            </a:xfrm>
            <a:prstGeom prst="straightConnector1">
              <a:avLst/>
            </a:prstGeom>
            <a:ln w="38100">
              <a:headEnd type="triangle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41BC9B2C-91AA-4642-BC23-03447F8B4F2B}"/>
                </a:ext>
              </a:extLst>
            </p:cNvPr>
            <p:cNvSpPr txBox="1"/>
            <p:nvPr/>
          </p:nvSpPr>
          <p:spPr>
            <a:xfrm rot="2727100">
              <a:off x="9559861" y="3675542"/>
              <a:ext cx="7144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agent</a:t>
              </a: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B48AC921-5429-3841-BF9D-746EF58033A1}"/>
              </a:ext>
            </a:extLst>
          </p:cNvPr>
          <p:cNvSpPr txBox="1"/>
          <p:nvPr/>
        </p:nvSpPr>
        <p:spPr>
          <a:xfrm>
            <a:off x="7400485" y="4604549"/>
            <a:ext cx="2499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eat-01: take in solid food</a:t>
            </a:r>
          </a:p>
        </p:txBody>
      </p:sp>
    </p:spTree>
    <p:extLst>
      <p:ext uri="{BB962C8B-B14F-4D97-AF65-F5344CB8AC3E}">
        <p14:creationId xmlns:p14="http://schemas.microsoft.com/office/powerpoint/2010/main" val="3695407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7" grpId="0"/>
      <p:bldP spid="73" grpId="0"/>
      <p:bldP spid="74" grpId="0"/>
      <p:bldP spid="75" grpId="0"/>
      <p:bldP spid="79" grpId="0"/>
      <p:bldP spid="8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Slide Number Placeholder 4">
            <a:extLst>
              <a:ext uri="{FF2B5EF4-FFF2-40B4-BE49-F238E27FC236}">
                <a16:creationId xmlns:a16="http://schemas.microsoft.com/office/drawing/2014/main" id="{8765F422-0101-384D-97DB-275D01EE63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B3D549AC-E19A-C84B-9191-92B09C7250F2}" type="slidenum">
              <a:rPr lang="en-US" altLang="en-US" sz="14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42</a:t>
            </a:fld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17412" name="Rectangle 1026">
            <a:extLst>
              <a:ext uri="{FF2B5EF4-FFF2-40B4-BE49-F238E27FC236}">
                <a16:creationId xmlns:a16="http://schemas.microsoft.com/office/drawing/2014/main" id="{5B419BAD-3802-9449-AC33-F7A8120AB7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Levels of Language</a:t>
            </a:r>
          </a:p>
        </p:txBody>
      </p:sp>
      <p:sp>
        <p:nvSpPr>
          <p:cNvPr id="17413" name="Rectangle 1027">
            <a:extLst>
              <a:ext uri="{FF2B5EF4-FFF2-40B4-BE49-F238E27FC236}">
                <a16:creationId xmlns:a16="http://schemas.microsoft.com/office/drawing/2014/main" id="{03FE0A03-76BD-1848-A679-77F79E8741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accent2"/>
                </a:solidFill>
              </a:rPr>
              <a:t>Pragmatics:</a:t>
            </a:r>
            <a:r>
              <a:rPr lang="en-US" altLang="en-US" dirty="0"/>
              <a:t> What should you conclude from the fact that I said something?  How should you react?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28DA69-ADC4-C24E-8A98-FED23EB9A05C}"/>
              </a:ext>
            </a:extLst>
          </p:cNvPr>
          <p:cNvSpPr txBox="1"/>
          <p:nvPr/>
        </p:nvSpPr>
        <p:spPr>
          <a:xfrm>
            <a:off x="1064125" y="2798198"/>
            <a:ext cx="7274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does </a:t>
            </a:r>
            <a:r>
              <a:rPr lang="en-US" sz="2400" i="1" dirty="0"/>
              <a:t>the speaker </a:t>
            </a:r>
            <a:r>
              <a:rPr lang="en-US" sz="2400" dirty="0"/>
              <a:t>mean? (context: in a stuffy room)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ECF8758-8A58-4646-AF0D-8DDCFBBE5AD4}"/>
              </a:ext>
            </a:extLst>
          </p:cNvPr>
          <p:cNvSpPr/>
          <p:nvPr/>
        </p:nvSpPr>
        <p:spPr>
          <a:xfrm>
            <a:off x="1262267" y="3548797"/>
            <a:ext cx="2482925" cy="107893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Can you crack the window a little bit?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E1EDFE5-1E9D-2848-A84C-FDE9AF743D20}"/>
              </a:ext>
            </a:extLst>
          </p:cNvPr>
          <p:cNvSpPr/>
          <p:nvPr/>
        </p:nvSpPr>
        <p:spPr>
          <a:xfrm>
            <a:off x="4469125" y="3556953"/>
            <a:ext cx="2482925" cy="1078930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No, I do not have a hammer.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04B329A-854B-1D43-882D-5D8B5A18EC92}"/>
              </a:ext>
            </a:extLst>
          </p:cNvPr>
          <p:cNvGrpSpPr/>
          <p:nvPr/>
        </p:nvGrpSpPr>
        <p:grpSpPr>
          <a:xfrm>
            <a:off x="4814330" y="3048810"/>
            <a:ext cx="1792514" cy="1941837"/>
            <a:chOff x="6509187" y="4639235"/>
            <a:chExt cx="1792514" cy="194183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09AD4EC-1504-4846-9E9F-B44D8239C5D0}"/>
                </a:ext>
              </a:extLst>
            </p:cNvPr>
            <p:cNvCxnSpPr/>
            <p:nvPr/>
          </p:nvCxnSpPr>
          <p:spPr>
            <a:xfrm>
              <a:off x="6509187" y="4792613"/>
              <a:ext cx="1792514" cy="1788459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D9D32B5-51D9-E44D-8D1F-4DC82D4282DF}"/>
                </a:ext>
              </a:extLst>
            </p:cNvPr>
            <p:cNvCxnSpPr/>
            <p:nvPr/>
          </p:nvCxnSpPr>
          <p:spPr>
            <a:xfrm flipH="1">
              <a:off x="6561172" y="4639235"/>
              <a:ext cx="1473024" cy="1941837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C1900E0-40DC-E34D-BE72-0472A5BEBC3A}"/>
              </a:ext>
            </a:extLst>
          </p:cNvPr>
          <p:cNvSpPr/>
          <p:nvPr/>
        </p:nvSpPr>
        <p:spPr>
          <a:xfrm>
            <a:off x="7652153" y="3594596"/>
            <a:ext cx="2482925" cy="1078930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Yes, I have the ability to crack the window.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48B2148-25F8-874C-8E02-FC0CD1C9227B}"/>
              </a:ext>
            </a:extLst>
          </p:cNvPr>
          <p:cNvGrpSpPr/>
          <p:nvPr/>
        </p:nvGrpSpPr>
        <p:grpSpPr>
          <a:xfrm>
            <a:off x="7997358" y="3086453"/>
            <a:ext cx="1792514" cy="1941837"/>
            <a:chOff x="6509187" y="4639235"/>
            <a:chExt cx="1792514" cy="194183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6FE1109-A7DA-4249-A7EF-C350C15FC329}"/>
                </a:ext>
              </a:extLst>
            </p:cNvPr>
            <p:cNvCxnSpPr/>
            <p:nvPr/>
          </p:nvCxnSpPr>
          <p:spPr>
            <a:xfrm>
              <a:off x="6509187" y="4792613"/>
              <a:ext cx="1792514" cy="1788459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9139212-60E7-504B-88CE-C55BCF8308D1}"/>
                </a:ext>
              </a:extLst>
            </p:cNvPr>
            <p:cNvCxnSpPr/>
            <p:nvPr/>
          </p:nvCxnSpPr>
          <p:spPr>
            <a:xfrm flipH="1">
              <a:off x="6561172" y="4639235"/>
              <a:ext cx="1473024" cy="1941837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C8C3BC9-58F9-AE44-B062-EF2E170A7EA9}"/>
              </a:ext>
            </a:extLst>
          </p:cNvPr>
          <p:cNvSpPr/>
          <p:nvPr/>
        </p:nvSpPr>
        <p:spPr>
          <a:xfrm>
            <a:off x="1276874" y="5070698"/>
            <a:ext cx="2761726" cy="1078930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Sure (open the window), does this feel better?</a:t>
            </a:r>
          </a:p>
        </p:txBody>
      </p:sp>
    </p:spTree>
    <p:extLst>
      <p:ext uri="{BB962C8B-B14F-4D97-AF65-F5344CB8AC3E}">
        <p14:creationId xmlns:p14="http://schemas.microsoft.com/office/powerpoint/2010/main" val="2545877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1" grpId="0" animBg="1"/>
      <p:bldP spid="1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 about Intro?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Next is Boring Course Information That Is Very Important</a:t>
            </a:r>
          </a:p>
        </p:txBody>
      </p:sp>
    </p:spTree>
    <p:extLst>
      <p:ext uri="{BB962C8B-B14F-4D97-AF65-F5344CB8AC3E}">
        <p14:creationId xmlns:p14="http://schemas.microsoft.com/office/powerpoint/2010/main" val="5032802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9CC39-6441-0A40-A1C5-FAEF9C222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May </a:t>
            </a:r>
            <a:r>
              <a:rPr lang="en-US" u="sng" dirty="0"/>
              <a:t>Not</a:t>
            </a:r>
            <a:r>
              <a:rPr lang="en-US" dirty="0"/>
              <a:t> Want To Take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03FCF-3066-674F-A1DE-0864E3C29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515600" cy="4348163"/>
          </a:xfrm>
        </p:spPr>
        <p:txBody>
          <a:bodyPr>
            <a:normAutofit/>
          </a:bodyPr>
          <a:lstStyle/>
          <a:p>
            <a:r>
              <a:rPr lang="en-US" dirty="0"/>
              <a:t>It's not an easy course</a:t>
            </a:r>
          </a:p>
          <a:p>
            <a:pPr lvl="1"/>
            <a:r>
              <a:rPr lang="en-US" dirty="0"/>
              <a:t>this will not be a course that everyone gets an A- and up by nature.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026" name="Picture 2" descr="Forms response chart. Question title: Difficulty (3 means just about right for you). Number of responses: 92 responses.">
            <a:extLst>
              <a:ext uri="{FF2B5EF4-FFF2-40B4-BE49-F238E27FC236}">
                <a16:creationId xmlns:a16="http://schemas.microsoft.com/office/drawing/2014/main" id="{485DB3AF-05C0-14DE-1A80-727B297E20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0" b="14245"/>
          <a:stretch/>
        </p:blipFill>
        <p:spPr bwMode="auto">
          <a:xfrm>
            <a:off x="1082826" y="2796988"/>
            <a:ext cx="10010154" cy="3801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16608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9CC39-6441-0A40-A1C5-FAEF9C222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May </a:t>
            </a:r>
            <a:r>
              <a:rPr lang="en-US" u="sng" dirty="0"/>
              <a:t>Not</a:t>
            </a:r>
            <a:r>
              <a:rPr lang="en-US" dirty="0"/>
              <a:t> Want To Take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03FCF-3066-674F-A1DE-0864E3C29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515600" cy="4348163"/>
          </a:xfrm>
        </p:spPr>
        <p:txBody>
          <a:bodyPr>
            <a:normAutofit/>
          </a:bodyPr>
          <a:lstStyle/>
          <a:p>
            <a:r>
              <a:rPr lang="en-US" dirty="0"/>
              <a:t>It's not an easy course</a:t>
            </a:r>
          </a:p>
          <a:p>
            <a:pPr lvl="1"/>
            <a:r>
              <a:rPr lang="en-US" dirty="0"/>
              <a:t>Requires basic knowledge of probability, statistics, linear algebra, machine learning, and programming (python)</a:t>
            </a:r>
          </a:p>
          <a:p>
            <a:pPr lvl="1"/>
            <a:r>
              <a:rPr lang="en-US" dirty="0"/>
              <a:t>Need to learn new deep learning frameworks (</a:t>
            </a:r>
            <a:r>
              <a:rPr lang="en-US" dirty="0" err="1"/>
              <a:t>PyTorch</a:t>
            </a:r>
            <a:r>
              <a:rPr lang="en-US" dirty="0"/>
              <a:t>) outside the lecture</a:t>
            </a:r>
          </a:p>
          <a:p>
            <a:pPr lvl="1"/>
            <a:r>
              <a:rPr lang="en-US" dirty="0"/>
              <a:t>We have a research/exploration oriented project</a:t>
            </a:r>
          </a:p>
          <a:p>
            <a:pPr lvl="1"/>
            <a:r>
              <a:rPr lang="en-US" dirty="0"/>
              <a:t>The exam questions will require original thought, not just memorization</a:t>
            </a:r>
          </a:p>
          <a:p>
            <a:pPr lvl="1"/>
            <a:r>
              <a:rPr lang="en-US" dirty="0"/>
              <a:t>If we discover you have cheated, you'll probably get a C- or worse in the course</a:t>
            </a:r>
          </a:p>
          <a:p>
            <a:r>
              <a:rPr lang="en-US" dirty="0"/>
              <a:t>If you "need" a particular grade in the course, see me </a:t>
            </a:r>
            <a:r>
              <a:rPr lang="en-US" u="sng" dirty="0"/>
              <a:t>now</a:t>
            </a:r>
            <a:r>
              <a:rPr lang="en-US" dirty="0"/>
              <a:t> so you can be advised about how realistic your request is.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351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4AE70-2E8A-C9DA-4EAB-EFE0BDC7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May Not Want To Take This Course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A851F0-80D8-723B-4E8D-26E22EFB9215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48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We’re fast-paced</a:t>
            </a:r>
          </a:p>
          <a:p>
            <a:pPr lvl="1"/>
            <a:r>
              <a:rPr lang="en-US" dirty="0"/>
              <a:t>Due to the amount of awesome and exciting contents we want to cover.</a:t>
            </a:r>
          </a:p>
        </p:txBody>
      </p:sp>
      <p:pic>
        <p:nvPicPr>
          <p:cNvPr id="2050" name="Picture 2" descr="Forms response chart. Question title: Pace (3 means just about right for you). Number of responses: 92 responses.">
            <a:extLst>
              <a:ext uri="{FF2B5EF4-FFF2-40B4-BE49-F238E27FC236}">
                <a16:creationId xmlns:a16="http://schemas.microsoft.com/office/drawing/2014/main" id="{E7027137-D067-D98B-378F-BFF607BB13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2" b="13507"/>
          <a:stretch/>
        </p:blipFill>
        <p:spPr bwMode="auto">
          <a:xfrm>
            <a:off x="1259539" y="2767504"/>
            <a:ext cx="9816353" cy="3725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5091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47B33-C15E-4B7E-D7EF-B3A955483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overall, you’ll like it if you survive </a:t>
            </a:r>
            <a:r>
              <a:rPr lang="en-US" dirty="0">
                <a:sym typeface="Wingdings" pitchFamily="2" charset="2"/>
              </a:rPr>
              <a:t>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9E59AA-FB8A-FCE8-D38E-E750805FC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323" y="1690688"/>
            <a:ext cx="9435353" cy="493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0851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You MAY</a:t>
            </a:r>
          </a:p>
          <a:p>
            <a:pPr lvl="1"/>
            <a:r>
              <a:rPr lang="en-US" dirty="0"/>
              <a:t>talk with other students, friends, or others about your homework assignments </a:t>
            </a:r>
            <a:r>
              <a:rPr lang="en-US" i="1" u="sng" dirty="0"/>
              <a:t>IF</a:t>
            </a:r>
            <a:r>
              <a:rPr lang="en-US" dirty="0"/>
              <a:t> you acknowledge such discussion in your submission</a:t>
            </a:r>
          </a:p>
          <a:p>
            <a:pPr lvl="1"/>
            <a:r>
              <a:rPr lang="en-US" dirty="0"/>
              <a:t>ask questions about the homework and subject material in the forums</a:t>
            </a:r>
          </a:p>
          <a:p>
            <a:r>
              <a:rPr lang="en-US" dirty="0"/>
              <a:t>You MAY NOT</a:t>
            </a:r>
          </a:p>
          <a:p>
            <a:pPr lvl="1"/>
            <a:r>
              <a:rPr lang="en-US" dirty="0"/>
              <a:t>copy code or answers from any source including friends, homework/test services, NLP or other software libraries. This includes making slight changes to previously written code</a:t>
            </a:r>
          </a:p>
          <a:p>
            <a:pPr lvl="1"/>
            <a:r>
              <a:rPr lang="en-US" dirty="0"/>
              <a:t>Find solutions to these problems online</a:t>
            </a:r>
          </a:p>
          <a:p>
            <a:pPr lvl="1"/>
            <a:r>
              <a:rPr lang="en-US" dirty="0"/>
              <a:t>Share solutions to these problems online</a:t>
            </a:r>
          </a:p>
          <a:p>
            <a:pPr lvl="1"/>
            <a:r>
              <a:rPr lang="en-US" dirty="0"/>
              <a:t>hack the scoring servers</a:t>
            </a:r>
          </a:p>
          <a:p>
            <a:pPr lvl="1"/>
            <a:r>
              <a:rPr lang="en-US" i="1" u="sng" dirty="0"/>
              <a:t>allow your code to be copied, even if unintentionally</a:t>
            </a:r>
          </a:p>
          <a:p>
            <a:pPr lvl="1"/>
            <a:r>
              <a:rPr lang="en-US" dirty="0"/>
              <a:t>attempt to communicate with or read from any other person or device while taking exams</a:t>
            </a:r>
          </a:p>
        </p:txBody>
      </p:sp>
    </p:spTree>
    <p:extLst>
      <p:ext uri="{BB962C8B-B14F-4D97-AF65-F5344CB8AC3E}">
        <p14:creationId xmlns:p14="http://schemas.microsoft.com/office/powerpoint/2010/main" val="2638605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Unfortunately, about 5% of students will be caught cheating, based on previous experience.</a:t>
            </a:r>
          </a:p>
          <a:p>
            <a:r>
              <a:rPr lang="en-US" dirty="0"/>
              <a:t>Suspected cheats (</a:t>
            </a:r>
            <a:r>
              <a:rPr lang="en-US" i="1" u="sng" dirty="0"/>
              <a:t>including those who were plagiarized from)</a:t>
            </a:r>
            <a:r>
              <a:rPr lang="en-US" dirty="0"/>
              <a:t> will be reported to the University. Punishment includes but is not limited to:</a:t>
            </a:r>
          </a:p>
          <a:p>
            <a:pPr lvl="1"/>
            <a:r>
              <a:rPr lang="en-US" dirty="0"/>
              <a:t>Zero on assignment, exam, or class</a:t>
            </a:r>
          </a:p>
          <a:p>
            <a:pPr lvl="1"/>
            <a:r>
              <a:rPr lang="en-US" dirty="0"/>
              <a:t>Loss of career services privileges</a:t>
            </a:r>
          </a:p>
          <a:p>
            <a:pPr lvl="1"/>
            <a:r>
              <a:rPr lang="en-US" dirty="0"/>
              <a:t>Loss of CPT rights</a:t>
            </a:r>
          </a:p>
        </p:txBody>
      </p:sp>
    </p:spTree>
    <p:extLst>
      <p:ext uri="{BB962C8B-B14F-4D97-AF65-F5344CB8AC3E}">
        <p14:creationId xmlns:p14="http://schemas.microsoft.com/office/powerpoint/2010/main" val="201870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  <a:p>
            <a:pPr lvl="1"/>
            <a:r>
              <a:rPr lang="en-US" dirty="0"/>
              <a:t>What is NLP</a:t>
            </a:r>
            <a:r>
              <a:rPr lang="en-US" altLang="zh-TW" dirty="0"/>
              <a:t>? Why it is important?</a:t>
            </a:r>
          </a:p>
          <a:p>
            <a:pPr lvl="1"/>
            <a:r>
              <a:rPr lang="en-US" altLang="zh-TW" dirty="0"/>
              <a:t>What will you learn from this course?</a:t>
            </a:r>
            <a:endParaRPr lang="en-US" altLang="zh-TW" dirty="0">
              <a:solidFill>
                <a:srgbClr val="0070C0"/>
              </a:solidFill>
            </a:endParaRPr>
          </a:p>
          <a:p>
            <a:r>
              <a:rPr lang="en-US" altLang="zh-TW" dirty="0"/>
              <a:t>What are the challenges?</a:t>
            </a:r>
          </a:p>
          <a:p>
            <a:r>
              <a:rPr lang="en-US" dirty="0"/>
              <a:t>Key NLP tasks</a:t>
            </a:r>
          </a:p>
          <a:p>
            <a:r>
              <a:rPr lang="en-US" dirty="0"/>
              <a:t>State-of-The-Art NLP models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Course Information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190EE5-782A-264C-89A5-8319C5181E1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802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A38C2-4ED3-A047-ABE5-DF52C3D6E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catch cheatings? Turnitin!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0B500B21-D288-D0EE-4B17-5690FD21E45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075" y="1546242"/>
            <a:ext cx="8685407" cy="5170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84081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8835"/>
            <a:ext cx="10515600" cy="473812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Piazza Discussion Forums</a:t>
            </a:r>
          </a:p>
          <a:p>
            <a:pPr lvl="1"/>
            <a:r>
              <a:rPr lang="en-US" dirty="0"/>
              <a:t>Signup at </a:t>
            </a:r>
            <a:r>
              <a:rPr lang="en-US" b="0" i="0" dirty="0">
                <a:effectLst/>
                <a:latin typeface="Times"/>
                <a:hlinkClick r:id="rId3"/>
              </a:rPr>
              <a:t>https://piazza.com/ucla/winter2024/cs162 </a:t>
            </a:r>
            <a:r>
              <a:rPr lang="en-US" b="0" i="0" dirty="0">
                <a:effectLst/>
                <a:latin typeface="Times"/>
              </a:rPr>
              <a:t>access code: 12rix9ja6ba</a:t>
            </a:r>
          </a:p>
          <a:p>
            <a:pPr lvl="1"/>
            <a:r>
              <a:rPr lang="en-US" dirty="0"/>
              <a:t>TAs and Instructor will monitor regularly, answer questions, engage in discussion</a:t>
            </a:r>
          </a:p>
          <a:p>
            <a:pPr lvl="1"/>
            <a:r>
              <a:rPr lang="en-US" dirty="0"/>
              <a:t>You should answer each others' questions and help your fellow students out!</a:t>
            </a:r>
          </a:p>
          <a:p>
            <a:pPr lvl="1"/>
            <a:r>
              <a:rPr lang="en-US" dirty="0"/>
              <a:t>Outstanding student contributors will receive </a:t>
            </a:r>
            <a:r>
              <a:rPr lang="en-US" sz="2800" b="1" dirty="0"/>
              <a:t>a grade bump-up</a:t>
            </a:r>
            <a:r>
              <a:rPr lang="en-US" dirty="0"/>
              <a:t> as extra credit (e.g. B+ to A-, A- to A)</a:t>
            </a:r>
          </a:p>
          <a:p>
            <a:r>
              <a:rPr lang="en-US" dirty="0" err="1"/>
              <a:t>BruinLearn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Location of homework assignment pdfs</a:t>
            </a:r>
          </a:p>
          <a:p>
            <a:pPr lvl="1"/>
            <a:r>
              <a:rPr lang="en-US" dirty="0"/>
              <a:t>Ultimately, location of grades</a:t>
            </a:r>
          </a:p>
          <a:p>
            <a:r>
              <a:rPr lang="en-US" dirty="0" err="1"/>
              <a:t>BruinLearn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Gradescope</a:t>
            </a:r>
            <a:endParaRPr lang="en-US" dirty="0"/>
          </a:p>
          <a:p>
            <a:pPr lvl="1"/>
            <a:r>
              <a:rPr lang="en-US" dirty="0"/>
              <a:t>Homework written submission and graded exam review</a:t>
            </a:r>
          </a:p>
        </p:txBody>
      </p:sp>
    </p:spTree>
    <p:extLst>
      <p:ext uri="{BB962C8B-B14F-4D97-AF65-F5344CB8AC3E}">
        <p14:creationId xmlns:p14="http://schemas.microsoft.com/office/powerpoint/2010/main" val="616245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and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2"/>
              </a:rPr>
              <a:t>https://vnpeng.net/cs162_win24.html</a:t>
            </a:r>
            <a:r>
              <a:rPr lang="en-US" dirty="0"/>
              <a:t> (bookmark this page!)</a:t>
            </a:r>
          </a:p>
          <a:p>
            <a:r>
              <a:rPr lang="en-US" dirty="0"/>
              <a:t>Schedule will probably change depending on our speed; check back frequently!</a:t>
            </a:r>
          </a:p>
          <a:p>
            <a:r>
              <a:rPr lang="en-US" dirty="0"/>
              <a:t>Textbook: </a:t>
            </a:r>
            <a:r>
              <a:rPr lang="en-US" dirty="0" err="1"/>
              <a:t>Jurafsky</a:t>
            </a:r>
            <a:r>
              <a:rPr lang="en-US" dirty="0"/>
              <a:t> and Martin, </a:t>
            </a:r>
            <a:r>
              <a:rPr lang="en-US" i="1" dirty="0"/>
              <a:t>Speech and Language Processing</a:t>
            </a:r>
            <a:r>
              <a:rPr lang="en-US" dirty="0"/>
              <a:t> 3</a:t>
            </a:r>
            <a:r>
              <a:rPr lang="en-US" baseline="30000" dirty="0"/>
              <a:t>rd</a:t>
            </a:r>
            <a:r>
              <a:rPr lang="en-US" dirty="0"/>
              <a:t> edition: </a:t>
            </a:r>
            <a:r>
              <a:rPr lang="en-US" dirty="0">
                <a:hlinkClick r:id="rId3"/>
              </a:rPr>
              <a:t>https://web.stanford.edu/~jurafsky/slp3/</a:t>
            </a:r>
            <a:endParaRPr lang="en-US" dirty="0"/>
          </a:p>
          <a:p>
            <a:r>
              <a:rPr lang="en-US" dirty="0"/>
              <a:t>Additional “textbook” material: Manning &amp; </a:t>
            </a:r>
            <a:r>
              <a:rPr lang="en-US" dirty="0" err="1"/>
              <a:t>Schutze</a:t>
            </a:r>
            <a:r>
              <a:rPr lang="en-US" dirty="0"/>
              <a:t> (</a:t>
            </a:r>
            <a:r>
              <a:rPr lang="en-US" dirty="0">
                <a:hlinkClick r:id="rId4"/>
              </a:rPr>
              <a:t>https://nlp.stanford.edu/fsnlp/</a:t>
            </a:r>
            <a:r>
              <a:rPr lang="en-US" dirty="0"/>
              <a:t>)</a:t>
            </a:r>
          </a:p>
          <a:p>
            <a:r>
              <a:rPr lang="en-US" dirty="0"/>
              <a:t>If you have specific issues preventing you from attending the class, email/see me immediately</a:t>
            </a:r>
          </a:p>
          <a:p>
            <a:r>
              <a:rPr lang="en-US" dirty="0"/>
              <a:t>If you have medical/other accommodation needs email/see me ASAP (well before the midterm)</a:t>
            </a:r>
          </a:p>
        </p:txBody>
      </p:sp>
    </p:spTree>
    <p:extLst>
      <p:ext uri="{BB962C8B-B14F-4D97-AF65-F5344CB8AC3E}">
        <p14:creationId xmlns:p14="http://schemas.microsoft.com/office/powerpoint/2010/main" val="17244418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and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don't have to come to class if you don't want to/can't</a:t>
            </a:r>
          </a:p>
          <a:p>
            <a:pPr lvl="1"/>
            <a:r>
              <a:rPr lang="en-US" dirty="0"/>
              <a:t>If you do, please pay attention and participate!</a:t>
            </a:r>
          </a:p>
          <a:p>
            <a:pPr lvl="1"/>
            <a:r>
              <a:rPr lang="en-US" dirty="0"/>
              <a:t>We have very generous policy for participation (5% + possible grade bump)</a:t>
            </a:r>
          </a:p>
          <a:p>
            <a:r>
              <a:rPr lang="en-US" dirty="0"/>
              <a:t>However you are responsible for everything covered in class, and</a:t>
            </a:r>
          </a:p>
          <a:p>
            <a:pPr lvl="1"/>
            <a:r>
              <a:rPr lang="en-US" altLang="zh-TW" dirty="0"/>
              <a:t>We’ll have weekly</a:t>
            </a:r>
            <a:r>
              <a:rPr lang="zh-TW" altLang="en-US" dirty="0"/>
              <a:t> </a:t>
            </a:r>
            <a:r>
              <a:rPr lang="en-US" altLang="zh-TW" dirty="0"/>
              <a:t>quizzes</a:t>
            </a:r>
            <a:r>
              <a:rPr lang="zh-TW" altLang="en-US" dirty="0"/>
              <a:t> </a:t>
            </a:r>
            <a:r>
              <a:rPr lang="en-US" altLang="zh-TW" dirty="0"/>
              <a:t>that count towards the 5% participation grade</a:t>
            </a:r>
            <a:endParaRPr lang="en-US" dirty="0"/>
          </a:p>
          <a:p>
            <a:r>
              <a:rPr lang="en-US" dirty="0"/>
              <a:t>Slides will be posted soon after class (possibly before, but they might be updated) on the course website.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3135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course materials target CS undergrad </a:t>
            </a:r>
            <a:r>
              <a:rPr lang="en-US" b="1" dirty="0"/>
              <a:t>senior</a:t>
            </a:r>
            <a:r>
              <a:rPr lang="en-US" dirty="0"/>
              <a:t>.</a:t>
            </a:r>
          </a:p>
          <a:p>
            <a:r>
              <a:rPr lang="en-US" dirty="0"/>
              <a:t>I expect you to program at the level of a CS undergrad senior or better</a:t>
            </a:r>
          </a:p>
          <a:p>
            <a:r>
              <a:rPr lang="en-US" dirty="0"/>
              <a:t>Most of the coding assignments will be in Python</a:t>
            </a:r>
          </a:p>
          <a:p>
            <a:r>
              <a:rPr lang="en-US" dirty="0"/>
              <a:t>I expect you to know or is comfortable learning </a:t>
            </a:r>
            <a:r>
              <a:rPr lang="en-US" dirty="0" err="1"/>
              <a:t>PyTorch</a:t>
            </a:r>
            <a:r>
              <a:rPr lang="en-US" dirty="0"/>
              <a:t>, which is a deep learning framework based on Python</a:t>
            </a:r>
          </a:p>
          <a:p>
            <a:r>
              <a:rPr lang="en-US" dirty="0"/>
              <a:t>There will be </a:t>
            </a:r>
            <a:r>
              <a:rPr lang="en-US" b="1" dirty="0">
                <a:solidFill>
                  <a:srgbClr val="0070C0"/>
                </a:solidFill>
              </a:rPr>
              <a:t>basic probability, statistics, linear algebra, and machine learning (CM146, CS260 or equivalent)</a:t>
            </a:r>
            <a:r>
              <a:rPr lang="en-US" dirty="0"/>
              <a:t>, which will be reviewed as needed</a:t>
            </a:r>
          </a:p>
        </p:txBody>
      </p:sp>
    </p:spTree>
    <p:extLst>
      <p:ext uri="{BB962C8B-B14F-4D97-AF65-F5344CB8AC3E}">
        <p14:creationId xmlns:p14="http://schemas.microsoft.com/office/powerpoint/2010/main" val="11213091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3 </a:t>
            </a:r>
            <a:r>
              <a:rPr lang="en-US" dirty="0" err="1"/>
              <a:t>homeworks</a:t>
            </a:r>
            <a:r>
              <a:rPr lang="en-US" dirty="0"/>
              <a:t>, 2 weeks to do each one, they do not overlap (i.e. you will not receive hw2 before hw1 is due). ~12% of your grade each.</a:t>
            </a:r>
          </a:p>
          <a:p>
            <a:r>
              <a:rPr lang="en-US" dirty="0"/>
              <a:t>No homework will be assigned or due right before midterm/final</a:t>
            </a:r>
          </a:p>
          <a:p>
            <a:r>
              <a:rPr lang="en-US" dirty="0"/>
              <a:t>Assignments (both written and coding) submitted electronically to </a:t>
            </a:r>
            <a:r>
              <a:rPr lang="en-US" dirty="0" err="1"/>
              <a:t>gradescope</a:t>
            </a:r>
            <a:endParaRPr lang="en-US" dirty="0"/>
          </a:p>
          <a:p>
            <a:r>
              <a:rPr lang="en-US" dirty="0"/>
              <a:t>You can have 3 late days total over the whole course (including for the course project)...</a:t>
            </a:r>
          </a:p>
          <a:p>
            <a:pPr lvl="1"/>
            <a:r>
              <a:rPr lang="en-US" dirty="0"/>
              <a:t>...but no more than 1 per assignment</a:t>
            </a:r>
          </a:p>
          <a:p>
            <a:r>
              <a:rPr lang="en-US" dirty="0"/>
              <a:t>Late </a:t>
            </a:r>
            <a:r>
              <a:rPr lang="en-US" dirty="0" err="1"/>
              <a:t>homeworks</a:t>
            </a:r>
            <a:r>
              <a:rPr lang="en-US" dirty="0"/>
              <a:t> thereafter are penalized by 50% for the next 24 hours, then not accepted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6070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124DA-7314-9E4B-AD40-29B504F03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BF33B-DE29-A947-988C-19CF4C4EA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will be a carefully guided project!</a:t>
            </a:r>
          </a:p>
          <a:p>
            <a:pPr lvl="1"/>
            <a:r>
              <a:rPr lang="en-US" dirty="0"/>
              <a:t>Get a team (up to 4) – everyone gets the same grade</a:t>
            </a:r>
          </a:p>
          <a:p>
            <a:pPr lvl="1"/>
            <a:r>
              <a:rPr lang="en-US" dirty="0"/>
              <a:t>Most of the project are guided and “follow the instruction” style programing assignments</a:t>
            </a:r>
          </a:p>
          <a:p>
            <a:pPr lvl="1"/>
            <a:r>
              <a:rPr lang="en-US" dirty="0"/>
              <a:t>Some of the project is open-ended to let you experience “doing research”</a:t>
            </a:r>
          </a:p>
          <a:p>
            <a:r>
              <a:rPr lang="en-US" dirty="0"/>
              <a:t>Main project will consist of</a:t>
            </a:r>
          </a:p>
          <a:p>
            <a:pPr lvl="1"/>
            <a:r>
              <a:rPr lang="en-US" dirty="0"/>
              <a:t>Large Language Models</a:t>
            </a:r>
          </a:p>
          <a:p>
            <a:pPr lvl="1"/>
            <a:r>
              <a:rPr lang="en-US" dirty="0"/>
              <a:t>Prompt Engineering</a:t>
            </a:r>
          </a:p>
          <a:p>
            <a:r>
              <a:rPr lang="en-US" altLang="zh-TW" dirty="0"/>
              <a:t>Several milestones:</a:t>
            </a:r>
          </a:p>
          <a:p>
            <a:pPr lvl="1"/>
            <a:r>
              <a:rPr lang="en-US" altLang="zh-TW" dirty="0"/>
              <a:t>teaming, midterm, and final reports, and peer</a:t>
            </a:r>
            <a:r>
              <a:rPr lang="zh-TW" altLang="en-US" dirty="0"/>
              <a:t> </a:t>
            </a:r>
            <a:r>
              <a:rPr lang="en-US" altLang="zh-TW" dirty="0"/>
              <a:t>review</a:t>
            </a:r>
            <a:r>
              <a:rPr lang="zh-TW" altLang="en-US" dirty="0"/>
              <a:t> </a:t>
            </a:r>
            <a:r>
              <a:rPr lang="en-US" altLang="zh-TW" dirty="0"/>
              <a:t>feedback</a:t>
            </a:r>
            <a:r>
              <a:rPr lang="zh-TW" altLang="en-US" dirty="0"/>
              <a:t> </a:t>
            </a:r>
            <a:endParaRPr lang="en-US" dirty="0"/>
          </a:p>
          <a:p>
            <a:r>
              <a:rPr lang="en-US" dirty="0"/>
              <a:t>Consists of 15% of the grade! I</a:t>
            </a:r>
            <a:r>
              <a:rPr lang="en-US" altLang="zh-TW" dirty="0"/>
              <a:t>nstructor</a:t>
            </a:r>
            <a:r>
              <a:rPr lang="zh-TW" altLang="en-US" dirty="0"/>
              <a:t> </a:t>
            </a:r>
            <a:r>
              <a:rPr lang="en-US" altLang="zh-TW" dirty="0"/>
              <a:t>will</a:t>
            </a:r>
            <a:r>
              <a:rPr lang="zh-TW" altLang="en-US" dirty="0"/>
              <a:t> </a:t>
            </a:r>
            <a:r>
              <a:rPr lang="en-US" altLang="zh-TW" dirty="0"/>
              <a:t>give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final</a:t>
            </a:r>
            <a:r>
              <a:rPr lang="zh-TW" altLang="en-US" dirty="0"/>
              <a:t> </a:t>
            </a:r>
            <a:r>
              <a:rPr lang="en-US" altLang="zh-TW" dirty="0"/>
              <a:t>grade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3620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Midterm: 2/12, in class, 20% of the grade  </a:t>
            </a:r>
          </a:p>
          <a:p>
            <a:pPr lvl="1"/>
            <a:r>
              <a:rPr lang="en-US" dirty="0"/>
              <a:t>short answers, multiple choice, some derivations, some pencil &amp; paper calculations</a:t>
            </a:r>
          </a:p>
          <a:p>
            <a:pPr lvl="1"/>
            <a:r>
              <a:rPr lang="en-US" dirty="0"/>
              <a:t>one double-sided page of notes allowed</a:t>
            </a:r>
          </a:p>
          <a:p>
            <a:r>
              <a:rPr lang="en-US" dirty="0"/>
              <a:t>Final</a:t>
            </a:r>
            <a:r>
              <a:rPr lang="en-US"/>
              <a:t>: 3/22, 8:00am-11:00am</a:t>
            </a:r>
            <a:r>
              <a:rPr lang="en-US" dirty="0"/>
              <a:t>, location TBD, 25% of the grade </a:t>
            </a:r>
            <a:endParaRPr lang="en-US" sz="2400" dirty="0"/>
          </a:p>
          <a:p>
            <a:pPr lvl="1"/>
            <a:r>
              <a:rPr lang="en-US" dirty="0"/>
              <a:t>like the midterm, but can cover the whole class (emphasis will be on second half)</a:t>
            </a:r>
          </a:p>
          <a:p>
            <a:pPr lvl="1"/>
            <a:r>
              <a:rPr lang="en-US" dirty="0"/>
              <a:t>two double-sided page of notes allowed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10971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Credit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Outstanding in-class participator and forum contributors may have their grade bumped a category (e.g. B- to B, B+ to A-).</a:t>
            </a:r>
          </a:p>
          <a:p>
            <a:r>
              <a:rPr lang="en-US" dirty="0"/>
              <a:t>The number of and determination of such contributors is up to the staff and is not eligible for regrade.</a:t>
            </a:r>
          </a:p>
          <a:p>
            <a:r>
              <a:rPr lang="en-US" dirty="0"/>
              <a:t>Occasionally there may be extra credit points in a homework. These will offset other point losses </a:t>
            </a:r>
            <a:r>
              <a:rPr lang="en-US" i="1" u="sng" dirty="0"/>
              <a:t>in that homework</a:t>
            </a:r>
            <a:r>
              <a:rPr lang="en-US" dirty="0"/>
              <a:t> (i.e. they do not affect other </a:t>
            </a:r>
            <a:r>
              <a:rPr lang="en-US" dirty="0" err="1"/>
              <a:t>homeworks</a:t>
            </a:r>
            <a:r>
              <a:rPr lang="en-US" dirty="0"/>
              <a:t>/exams and cannot result in a &gt;100% score).</a:t>
            </a:r>
          </a:p>
        </p:txBody>
      </p:sp>
    </p:spTree>
    <p:extLst>
      <p:ext uri="{BB962C8B-B14F-4D97-AF65-F5344CB8AC3E}">
        <p14:creationId xmlns:p14="http://schemas.microsoft.com/office/powerpoint/2010/main" val="171742646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Grading/Regrading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1378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No changes are allowed to submitted homework (after the deadline)</a:t>
            </a:r>
          </a:p>
          <a:p>
            <a:r>
              <a:rPr lang="en-US" dirty="0"/>
              <a:t>If something is clearly wrong, you may request specific regrade of a specific question/part via a google form the TAs will send out.</a:t>
            </a:r>
          </a:p>
          <a:p>
            <a:r>
              <a:rPr lang="en-US" dirty="0"/>
              <a:t>WARNING: If you are just 'fishing' for points you may LOSE additional points. No grubs!</a:t>
            </a:r>
          </a:p>
        </p:txBody>
      </p:sp>
    </p:spTree>
    <p:extLst>
      <p:ext uri="{BB962C8B-B14F-4D97-AF65-F5344CB8AC3E}">
        <p14:creationId xmlns:p14="http://schemas.microsoft.com/office/powerpoint/2010/main" val="325857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NLP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Wiki: Natural language processing</a:t>
            </a:r>
            <a:r>
              <a:rPr lang="en-US" dirty="0"/>
              <a:t> (</a:t>
            </a:r>
            <a:r>
              <a:rPr lang="en-US" b="1" dirty="0"/>
              <a:t>NLP</a:t>
            </a:r>
            <a:r>
              <a:rPr lang="en-US" dirty="0"/>
              <a:t>) is a field of computer science, artificial intelligence, and computational linguistics concerned with the interactions between computers and human (natural) languages.</a:t>
            </a:r>
          </a:p>
        </p:txBody>
      </p:sp>
      <p:pic>
        <p:nvPicPr>
          <p:cNvPr id="7" name="Picture 2" descr="https://media.licdn.com/mpr/mpr/AAEAAQAAAAAAAAA2AAAAJDRjOTkxNGEwLTRlYWQtNDg2MC05NGRkLTkzYTlhMDM2OTRmOQ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539" y="3830596"/>
            <a:ext cx="3762923" cy="2156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56D9BE3E-E950-BF4A-BCE2-11C7844D4682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7728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Time...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classification</a:t>
            </a:r>
          </a:p>
          <a:p>
            <a:pPr lvl="1"/>
            <a:r>
              <a:rPr lang="en-US" dirty="0"/>
              <a:t>Sentiment analysis</a:t>
            </a:r>
          </a:p>
          <a:p>
            <a:pPr lvl="1"/>
            <a:r>
              <a:rPr lang="en-US" dirty="0"/>
              <a:t>Bag of word model</a:t>
            </a:r>
          </a:p>
          <a:p>
            <a:pPr lvl="1"/>
            <a:r>
              <a:rPr lang="en-US" dirty="0"/>
              <a:t>Naïve Bayes</a:t>
            </a:r>
          </a:p>
          <a:p>
            <a:pPr lvl="1"/>
            <a:r>
              <a:rPr lang="en-US"/>
              <a:t>Logistic Regression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275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Go beyond the keyword matching</a:t>
            </a:r>
            <a:endParaRPr lang="en-US" altLang="zh-TW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sz="3200" dirty="0"/>
          </a:p>
          <a:p>
            <a:r>
              <a:rPr lang="en-US" altLang="zh-TW" dirty="0"/>
              <a:t>I</a:t>
            </a:r>
            <a:r>
              <a:rPr lang="en-US" dirty="0"/>
              <a:t>dentify the </a:t>
            </a:r>
            <a:r>
              <a:rPr lang="en-US" dirty="0">
                <a:solidFill>
                  <a:schemeClr val="accent1"/>
                </a:solidFill>
              </a:rPr>
              <a:t>structure</a:t>
            </a:r>
            <a:r>
              <a:rPr lang="en-US" dirty="0"/>
              <a:t> and </a:t>
            </a:r>
            <a:r>
              <a:rPr lang="en-US" dirty="0">
                <a:solidFill>
                  <a:schemeClr val="accent1"/>
                </a:solidFill>
              </a:rPr>
              <a:t>meaning</a:t>
            </a:r>
            <a:r>
              <a:rPr lang="en-US" dirty="0"/>
              <a:t> of </a:t>
            </a:r>
            <a:r>
              <a:rPr lang="en-US" dirty="0">
                <a:solidFill>
                  <a:schemeClr val="accent1"/>
                </a:solidFill>
              </a:rPr>
              <a:t>words</a:t>
            </a:r>
            <a:r>
              <a:rPr lang="en-US" dirty="0"/>
              <a:t>, </a:t>
            </a:r>
            <a:r>
              <a:rPr lang="en-US" dirty="0">
                <a:solidFill>
                  <a:schemeClr val="accent1"/>
                </a:solidFill>
              </a:rPr>
              <a:t>sentences</a:t>
            </a:r>
            <a:r>
              <a:rPr lang="en-US" dirty="0"/>
              <a:t>, </a:t>
            </a:r>
            <a:r>
              <a:rPr lang="en-US" dirty="0">
                <a:solidFill>
                  <a:schemeClr val="accent1"/>
                </a:solidFill>
              </a:rPr>
              <a:t>texts</a:t>
            </a:r>
            <a:r>
              <a:rPr lang="en-US" dirty="0"/>
              <a:t> and </a:t>
            </a:r>
            <a:r>
              <a:rPr lang="en-US" dirty="0">
                <a:solidFill>
                  <a:schemeClr val="accent1"/>
                </a:solidFill>
              </a:rPr>
              <a:t>conversations</a:t>
            </a:r>
          </a:p>
          <a:p>
            <a:r>
              <a:rPr lang="en-US" dirty="0">
                <a:solidFill>
                  <a:schemeClr val="accent1"/>
                </a:solidFill>
              </a:rPr>
              <a:t>Deep </a:t>
            </a:r>
            <a:r>
              <a:rPr lang="en-US" dirty="0"/>
              <a:t>understanding of </a:t>
            </a:r>
            <a:r>
              <a:rPr lang="en-US" dirty="0">
                <a:solidFill>
                  <a:schemeClr val="accent1"/>
                </a:solidFill>
              </a:rPr>
              <a:t>broad</a:t>
            </a:r>
            <a:r>
              <a:rPr lang="en-US" dirty="0"/>
              <a:t> language</a:t>
            </a:r>
          </a:p>
          <a:p>
            <a:r>
              <a:rPr lang="en-US" dirty="0"/>
              <a:t>NLP is all around us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428" y="1217776"/>
            <a:ext cx="7398777" cy="2332733"/>
          </a:xfrm>
          <a:prstGeom prst="rect">
            <a:avLst/>
          </a:prstGeom>
        </p:spPr>
      </p:pic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D8DE5271-07D0-3A4C-BBE1-CFE5CF671668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32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–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12A164-20B8-D24E-A8B4-E4DD204BE1F8}" type="slidenum">
              <a:rPr lang="en-US" altLang="en-US" sz="14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52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overview of the class</a:t>
            </a:r>
          </a:p>
        </p:txBody>
      </p:sp>
      <p:sp>
        <p:nvSpPr>
          <p:cNvPr id="4" name="Multidocument 3"/>
          <p:cNvSpPr/>
          <p:nvPr/>
        </p:nvSpPr>
        <p:spPr>
          <a:xfrm>
            <a:off x="2197868" y="4320626"/>
            <a:ext cx="3013930" cy="1973199"/>
          </a:xfrm>
          <a:prstGeom prst="flowChartMultidocumen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Core NLP Pipeline</a:t>
            </a:r>
          </a:p>
        </p:txBody>
      </p:sp>
      <p:sp>
        <p:nvSpPr>
          <p:cNvPr id="5" name="Multidocument 4"/>
          <p:cNvSpPr/>
          <p:nvPr/>
        </p:nvSpPr>
        <p:spPr>
          <a:xfrm>
            <a:off x="2101183" y="1600207"/>
            <a:ext cx="3013930" cy="1973199"/>
          </a:xfrm>
          <a:prstGeom prst="flowChartMultidocumen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IE Pipeline</a:t>
            </a:r>
          </a:p>
        </p:txBody>
      </p:sp>
      <p:sp>
        <p:nvSpPr>
          <p:cNvPr id="6" name="Up Arrow 5"/>
          <p:cNvSpPr/>
          <p:nvPr/>
        </p:nvSpPr>
        <p:spPr>
          <a:xfrm>
            <a:off x="3322534" y="3481449"/>
            <a:ext cx="430297" cy="759794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Cloud 6"/>
          <p:cNvSpPr/>
          <p:nvPr/>
        </p:nvSpPr>
        <p:spPr>
          <a:xfrm>
            <a:off x="6321280" y="1417639"/>
            <a:ext cx="2718660" cy="2279385"/>
          </a:xfrm>
          <a:prstGeom prst="cloud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</a:rPr>
              <a:t>Downstream Applications</a:t>
            </a:r>
          </a:p>
        </p:txBody>
      </p:sp>
      <p:sp>
        <p:nvSpPr>
          <p:cNvPr id="8" name="Right Arrow 7"/>
          <p:cNvSpPr/>
          <p:nvPr/>
        </p:nvSpPr>
        <p:spPr>
          <a:xfrm rot="19066906">
            <a:off x="5067507" y="4199880"/>
            <a:ext cx="2230608" cy="337679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5301976" y="2256706"/>
            <a:ext cx="903359" cy="730781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6AE2C-6153-E049-95F5-80F0548C7BC8}" type="slidenum">
              <a:rPr lang="en-US" smtClean="0"/>
              <a:t>8</a:t>
            </a:fld>
            <a:endParaRPr lang="en-US"/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B2C80F2B-1530-D946-A0BE-8E4A03D54B77}"/>
              </a:ext>
            </a:extLst>
          </p:cNvPr>
          <p:cNvSpPr/>
          <p:nvPr/>
        </p:nvSpPr>
        <p:spPr>
          <a:xfrm>
            <a:off x="6560677" y="4543238"/>
            <a:ext cx="3549510" cy="2095095"/>
          </a:xfrm>
          <a:prstGeom prst="cube">
            <a:avLst>
              <a:gd name="adj" fmla="val 14239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Representation Learning,  Semantics, Language Modeling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6C0151B3-CE3A-4A45-8327-CD5FA79AA935}"/>
              </a:ext>
            </a:extLst>
          </p:cNvPr>
          <p:cNvSpPr/>
          <p:nvPr/>
        </p:nvSpPr>
        <p:spPr>
          <a:xfrm rot="16200000">
            <a:off x="7689021" y="3685861"/>
            <a:ext cx="790976" cy="730781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061D78-4066-3F41-9F04-8760D59E8769}"/>
              </a:ext>
            </a:extLst>
          </p:cNvPr>
          <p:cNvSpPr txBox="1"/>
          <p:nvPr/>
        </p:nvSpPr>
        <p:spPr>
          <a:xfrm>
            <a:off x="10070123" y="4802957"/>
            <a:ext cx="22039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Lecture 3-10 (lexical semantics, distr. semantics/ word embeddings, language models)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5EF084-96F1-9148-937D-8042A38F7746}"/>
              </a:ext>
            </a:extLst>
          </p:cNvPr>
          <p:cNvSpPr txBox="1"/>
          <p:nvPr/>
        </p:nvSpPr>
        <p:spPr>
          <a:xfrm>
            <a:off x="180617" y="4879905"/>
            <a:ext cx="21243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Lecture 11-13 (POS and sequence tagging model), 15-16 (parsing)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463499-210E-6540-A4D4-FF08D8BCE1F6}"/>
              </a:ext>
            </a:extLst>
          </p:cNvPr>
          <p:cNvSpPr txBox="1"/>
          <p:nvPr/>
        </p:nvSpPr>
        <p:spPr>
          <a:xfrm>
            <a:off x="9473259" y="1690688"/>
            <a:ext cx="25100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Lecture 1, 2, 14 (sentiment analysis, text classification, IE) and examples throughout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48CA82-E3AC-7445-AF49-A606A0A6A9D3}"/>
              </a:ext>
            </a:extLst>
          </p:cNvPr>
          <p:cNvSpPr txBox="1"/>
          <p:nvPr/>
        </p:nvSpPr>
        <p:spPr>
          <a:xfrm>
            <a:off x="208718" y="2281135"/>
            <a:ext cx="18581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Lecture 14 (NER) (and 12, 13 - sequence tagging models)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F14FA48B-D3ED-E240-811F-DE7BEC4E57A0}"/>
              </a:ext>
            </a:extLst>
          </p:cNvPr>
          <p:cNvSpPr/>
          <p:nvPr/>
        </p:nvSpPr>
        <p:spPr>
          <a:xfrm rot="13316288">
            <a:off x="4486608" y="3585698"/>
            <a:ext cx="2351209" cy="810178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8B38FFE7-2AD7-5E42-A938-5AE118695C84}"/>
              </a:ext>
            </a:extLst>
          </p:cNvPr>
          <p:cNvSpPr/>
          <p:nvPr/>
        </p:nvSpPr>
        <p:spPr>
          <a:xfrm rot="10800000">
            <a:off x="5476340" y="5430300"/>
            <a:ext cx="903359" cy="730781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590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154612" y="5631449"/>
            <a:ext cx="3425771" cy="726089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73253" tIns="36626" rIns="73253" bIns="36626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Raw Texts (input)</a:t>
            </a:r>
          </a:p>
        </p:txBody>
      </p:sp>
      <p:sp>
        <p:nvSpPr>
          <p:cNvPr id="5" name="Rectangle 4"/>
          <p:cNvSpPr/>
          <p:nvPr/>
        </p:nvSpPr>
        <p:spPr>
          <a:xfrm>
            <a:off x="6154612" y="2903099"/>
            <a:ext cx="3425771" cy="1077321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73253" tIns="36626" rIns="73253" bIns="36626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Morphology &amp; Phonology Analysis</a:t>
            </a:r>
          </a:p>
        </p:txBody>
      </p:sp>
      <p:sp>
        <p:nvSpPr>
          <p:cNvPr id="6" name="Rectangle 5"/>
          <p:cNvSpPr/>
          <p:nvPr/>
        </p:nvSpPr>
        <p:spPr>
          <a:xfrm>
            <a:off x="6154612" y="1723298"/>
            <a:ext cx="3425771" cy="726095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73253" tIns="36626" rIns="73253" bIns="36626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Part-of-speech Tagging</a:t>
            </a:r>
          </a:p>
        </p:txBody>
      </p:sp>
      <p:sp>
        <p:nvSpPr>
          <p:cNvPr id="8" name="Rectangle 7"/>
          <p:cNvSpPr/>
          <p:nvPr/>
        </p:nvSpPr>
        <p:spPr>
          <a:xfrm>
            <a:off x="6154612" y="4435247"/>
            <a:ext cx="3425771" cy="726089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73253" tIns="36626" rIns="73253" bIns="36626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Tokenization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6154612" y="567384"/>
            <a:ext cx="3425771" cy="726095"/>
          </a:xfrm>
          <a:prstGeom prst="rec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73253" tIns="36626" rIns="73253" bIns="36626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Parsing</a:t>
            </a:r>
          </a:p>
        </p:txBody>
      </p:sp>
      <p:cxnSp>
        <p:nvCxnSpPr>
          <p:cNvPr id="11" name="Straight Arrow Connector 10"/>
          <p:cNvCxnSpPr>
            <a:cxnSpLocks/>
            <a:stCxn id="4" idx="0"/>
            <a:endCxn id="8" idx="2"/>
          </p:cNvCxnSpPr>
          <p:nvPr/>
        </p:nvCxnSpPr>
        <p:spPr>
          <a:xfrm flipV="1">
            <a:off x="7867498" y="5161336"/>
            <a:ext cx="0" cy="470113"/>
          </a:xfrm>
          <a:prstGeom prst="straightConnector1">
            <a:avLst/>
          </a:prstGeom>
          <a:ln w="38100" cmpd="sng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  <a:stCxn id="8" idx="0"/>
            <a:endCxn id="5" idx="2"/>
          </p:cNvCxnSpPr>
          <p:nvPr/>
        </p:nvCxnSpPr>
        <p:spPr>
          <a:xfrm flipV="1">
            <a:off x="7867498" y="3980420"/>
            <a:ext cx="0" cy="454827"/>
          </a:xfrm>
          <a:prstGeom prst="straightConnector1">
            <a:avLst/>
          </a:prstGeom>
          <a:ln w="38100" cmpd="sng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  <a:stCxn id="5" idx="0"/>
            <a:endCxn id="6" idx="2"/>
          </p:cNvCxnSpPr>
          <p:nvPr/>
        </p:nvCxnSpPr>
        <p:spPr>
          <a:xfrm flipV="1">
            <a:off x="7867498" y="2449393"/>
            <a:ext cx="0" cy="453706"/>
          </a:xfrm>
          <a:prstGeom prst="straightConnector1">
            <a:avLst/>
          </a:prstGeom>
          <a:ln w="38100" cmpd="sng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cxnSpLocks/>
            <a:stCxn id="6" idx="0"/>
            <a:endCxn id="9" idx="2"/>
          </p:cNvCxnSpPr>
          <p:nvPr/>
        </p:nvCxnSpPr>
        <p:spPr>
          <a:xfrm flipV="1">
            <a:off x="7867498" y="1293479"/>
            <a:ext cx="0" cy="429819"/>
          </a:xfrm>
          <a:prstGeom prst="straightConnector1">
            <a:avLst/>
          </a:prstGeom>
          <a:ln w="38100" cmpd="sng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Multidocument 15"/>
          <p:cNvSpPr/>
          <p:nvPr/>
        </p:nvSpPr>
        <p:spPr>
          <a:xfrm>
            <a:off x="9847386" y="2484038"/>
            <a:ext cx="1910727" cy="1380511"/>
          </a:xfrm>
          <a:prstGeom prst="flowChartMulti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Core NLP Pipeline</a:t>
            </a: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6AE2C-6153-E049-95F5-80F0548C7BC8}" type="slidenum">
              <a:rPr lang="en-US" smtClean="0"/>
              <a:t>9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290A2D-87D5-4444-9410-D0533D658002}"/>
              </a:ext>
            </a:extLst>
          </p:cNvPr>
          <p:cNvSpPr txBox="1"/>
          <p:nvPr/>
        </p:nvSpPr>
        <p:spPr>
          <a:xfrm>
            <a:off x="486795" y="5823953"/>
            <a:ext cx="5438619" cy="384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00" dirty="0"/>
              <a:t>Violet's showing an example of the </a:t>
            </a:r>
            <a:r>
              <a:rPr lang="en-US" sz="1900" dirty="0" err="1"/>
              <a:t>CoreNLP</a:t>
            </a:r>
            <a:r>
              <a:rPr lang="en-US" sz="1900" dirty="0"/>
              <a:t> pipeline.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10E67E-62CE-AF48-AD82-157F6D878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502" y="1723298"/>
            <a:ext cx="5438619" cy="69945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4832CC8-BC7F-0B4D-A45F-432EC410D1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71"/>
          <a:stretch/>
        </p:blipFill>
        <p:spPr>
          <a:xfrm>
            <a:off x="360489" y="567384"/>
            <a:ext cx="5676900" cy="102445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83ECC75-04C9-3A4E-B8DE-AE6C0BE4A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307" y="4569690"/>
            <a:ext cx="5818905" cy="38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10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36429</TotalTime>
  <Words>3023</Words>
  <Application>Microsoft Macintosh PowerPoint</Application>
  <PresentationFormat>Widescreen</PresentationFormat>
  <Paragraphs>470</Paragraphs>
  <Slides>60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70" baseType="lpstr">
      <vt:lpstr>Times</vt:lpstr>
      <vt:lpstr>arial</vt:lpstr>
      <vt:lpstr>arial</vt:lpstr>
      <vt:lpstr>Calibri</vt:lpstr>
      <vt:lpstr>Calibri Light</vt:lpstr>
      <vt:lpstr>Comic Sans MS</vt:lpstr>
      <vt:lpstr>Helvetica Neue</vt:lpstr>
      <vt:lpstr>Roboto</vt:lpstr>
      <vt:lpstr>Times New Roman</vt:lpstr>
      <vt:lpstr>Office Theme</vt:lpstr>
      <vt:lpstr>Introduction to NLP</vt:lpstr>
      <vt:lpstr>Announcements</vt:lpstr>
      <vt:lpstr>Staff</vt:lpstr>
      <vt:lpstr>Who you are?</vt:lpstr>
      <vt:lpstr>This lecture</vt:lpstr>
      <vt:lpstr>What is NLP </vt:lpstr>
      <vt:lpstr>Go beyond the keyword matching</vt:lpstr>
      <vt:lpstr>An overview of the class</vt:lpstr>
      <vt:lpstr>PowerPoint Presentation</vt:lpstr>
      <vt:lpstr>PowerPoint Presentation</vt:lpstr>
      <vt:lpstr>NLP is a pretty old topic!</vt:lpstr>
      <vt:lpstr>PowerPoint Presentation</vt:lpstr>
      <vt:lpstr>Machine translation</vt:lpstr>
      <vt:lpstr>Question answering</vt:lpstr>
      <vt:lpstr>Sentiment/Opinion Analysis</vt:lpstr>
      <vt:lpstr>Text Classification </vt:lpstr>
      <vt:lpstr>Information Extraction </vt:lpstr>
      <vt:lpstr>Conversational Assistant Systems</vt:lpstr>
      <vt:lpstr>My Model Wrote A Sonnet For You!</vt:lpstr>
      <vt:lpstr>PowerPoint Presentation</vt:lpstr>
      <vt:lpstr>Actually, NLP of the present (as of May 2019)!</vt:lpstr>
      <vt:lpstr>NLP in action</vt:lpstr>
      <vt:lpstr>How do we (humans) do these tasks?</vt:lpstr>
      <vt:lpstr>ChatGPT</vt:lpstr>
      <vt:lpstr>Goals of the course</vt:lpstr>
      <vt:lpstr>This lecture</vt:lpstr>
      <vt:lpstr>Ambiguity: Favorite Headlines</vt:lpstr>
      <vt:lpstr>What’s hard about this story?</vt:lpstr>
      <vt:lpstr>What’s hard about this story?</vt:lpstr>
      <vt:lpstr>What’s hard about this story?</vt:lpstr>
      <vt:lpstr>What’s hard about this story?</vt:lpstr>
      <vt:lpstr>What’s hard about this story?</vt:lpstr>
      <vt:lpstr>What’s hard about this story?</vt:lpstr>
      <vt:lpstr>What’s hard about this story?</vt:lpstr>
      <vt:lpstr>What’s hard about this story?</vt:lpstr>
      <vt:lpstr>What’s hard about this story?</vt:lpstr>
      <vt:lpstr>What’s hard about this story?</vt:lpstr>
      <vt:lpstr>This lecture</vt:lpstr>
      <vt:lpstr>Levels of Language</vt:lpstr>
      <vt:lpstr>Levels of Language</vt:lpstr>
      <vt:lpstr>Levels of Language</vt:lpstr>
      <vt:lpstr>Levels of Language</vt:lpstr>
      <vt:lpstr>Questions about Intro?</vt:lpstr>
      <vt:lpstr>Why You May Not Want To Take This Course</vt:lpstr>
      <vt:lpstr>Why You May Not Want To Take This Course</vt:lpstr>
      <vt:lpstr>Why You May Not Want To Take This Course</vt:lpstr>
      <vt:lpstr>But overall, you’ll like it if you survive  </vt:lpstr>
      <vt:lpstr>Cheating</vt:lpstr>
      <vt:lpstr>Cheating</vt:lpstr>
      <vt:lpstr>How we catch cheatings? Turnitin!</vt:lpstr>
      <vt:lpstr>Support</vt:lpstr>
      <vt:lpstr>Syllabus and Schedule</vt:lpstr>
      <vt:lpstr>Lecture and Notes</vt:lpstr>
      <vt:lpstr>Prerequisites</vt:lpstr>
      <vt:lpstr>Homeworks</vt:lpstr>
      <vt:lpstr>Project</vt:lpstr>
      <vt:lpstr>Exams</vt:lpstr>
      <vt:lpstr>Extra Credit</vt:lpstr>
      <vt:lpstr>Grading/Regrading Policy</vt:lpstr>
      <vt:lpstr>Next Time...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May</dc:creator>
  <cp:lastModifiedBy>Nanyun Peng</cp:lastModifiedBy>
  <cp:revision>260</cp:revision>
  <cp:lastPrinted>2017-08-25T12:16:51Z</cp:lastPrinted>
  <dcterms:created xsi:type="dcterms:W3CDTF">2017-08-17T22:41:19Z</dcterms:created>
  <dcterms:modified xsi:type="dcterms:W3CDTF">2024-01-09T22:09:06Z</dcterms:modified>
</cp:coreProperties>
</file>